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256" r:id="rId2"/>
    <p:sldId id="298" r:id="rId3"/>
    <p:sldId id="257" r:id="rId4"/>
    <p:sldId id="258" r:id="rId5"/>
    <p:sldId id="259" r:id="rId6"/>
    <p:sldId id="264" r:id="rId7"/>
    <p:sldId id="293" r:id="rId8"/>
    <p:sldId id="296" r:id="rId9"/>
    <p:sldId id="260" r:id="rId10"/>
    <p:sldId id="266" r:id="rId11"/>
    <p:sldId id="278" r:id="rId12"/>
    <p:sldId id="279" r:id="rId13"/>
    <p:sldId id="283" r:id="rId14"/>
    <p:sldId id="284" r:id="rId15"/>
    <p:sldId id="285" r:id="rId16"/>
    <p:sldId id="286" r:id="rId17"/>
    <p:sldId id="287" r:id="rId18"/>
    <p:sldId id="288" r:id="rId19"/>
    <p:sldId id="295" r:id="rId20"/>
    <p:sldId id="294" r:id="rId21"/>
    <p:sldId id="299" r:id="rId22"/>
    <p:sldId id="291"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AA780-F7BB-4CE0-9B60-65517C81BCE3}" type="datetimeFigureOut">
              <a:rPr lang="ru-RU" smtClean="0"/>
              <a:t>30.11.2023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EF73D-D29E-4336-AAE0-8F05443F28F0}" type="slidenum">
              <a:rPr lang="ru-RU" smtClean="0"/>
              <a:t>‹#›</a:t>
            </a:fld>
            <a:endParaRPr lang="ru-RU"/>
          </a:p>
        </p:txBody>
      </p:sp>
    </p:spTree>
    <p:extLst>
      <p:ext uri="{BB962C8B-B14F-4D97-AF65-F5344CB8AC3E}">
        <p14:creationId xmlns:p14="http://schemas.microsoft.com/office/powerpoint/2010/main" val="23150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EF73D-D29E-4336-AAE0-8F05443F28F0}" type="slidenum">
              <a:rPr lang="ru-RU" smtClean="0"/>
              <a:t>3</a:t>
            </a:fld>
            <a:endParaRPr lang="ru-RU"/>
          </a:p>
        </p:txBody>
      </p:sp>
    </p:spTree>
    <p:extLst>
      <p:ext uri="{BB962C8B-B14F-4D97-AF65-F5344CB8AC3E}">
        <p14:creationId xmlns:p14="http://schemas.microsoft.com/office/powerpoint/2010/main" val="123635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EF73D-D29E-4336-AAE0-8F05443F28F0}" type="slidenum">
              <a:rPr lang="ru-RU" smtClean="0"/>
              <a:t>19</a:t>
            </a:fld>
            <a:endParaRPr lang="ru-RU"/>
          </a:p>
        </p:txBody>
      </p:sp>
    </p:spTree>
    <p:extLst>
      <p:ext uri="{BB962C8B-B14F-4D97-AF65-F5344CB8AC3E}">
        <p14:creationId xmlns:p14="http://schemas.microsoft.com/office/powerpoint/2010/main" val="385548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483448D-3A78-4528-A469-B745A65DA480}"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36610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1253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06356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45837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22500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50553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50306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969314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97261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94775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1804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43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7682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57122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25393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72081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75843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AF463A-BC7C-46EE-9F1E-7F377CCA4891}" type="datetimeFigureOut">
              <a:rPr lang="en-US" smtClean="0"/>
              <a:pPr/>
              <a:t>11/30/2023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21601033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profkiosk.ru/eServices/service_content/file/e1ca43b2-58e5-4636-a141-5707c37052c0.docx;02-03%20Planiruemye%20rezultaty%20v%20rannem%20vozraste.docx" TargetMode="External"/><Relationship Id="rId7" Type="http://schemas.openxmlformats.org/officeDocument/2006/relationships/hyperlink" Target="https://e.profkiosk.ru/eServices/service_content/file/f648e6d5-9949-4caa-985c-4e411f57a314.docx;07%20Planiruemye%20rezultaty%20na%20ehtape%20zaversheniya%20osvoeniya%20FOP.docx" TargetMode="External"/><Relationship Id="rId2" Type="http://schemas.openxmlformats.org/officeDocument/2006/relationships/hyperlink" Target="https://e.profkiosk.ru/eServices/service_content/file/0231c7b1-c7f4-477f-9778-9377084193c0.docx;01%20Planiruemye%20rezultaty%20v%20mladencheskom%20vozraste.docx" TargetMode="External"/><Relationship Id="rId1" Type="http://schemas.openxmlformats.org/officeDocument/2006/relationships/slideLayout" Target="../slideLayouts/slideLayout6.xml"/><Relationship Id="rId6" Type="http://schemas.openxmlformats.org/officeDocument/2006/relationships/hyperlink" Target="https://e.profkiosk.ru/eServices/service_content/file/5612df24-424f-4b44-85b8-74ccc6cd021d.docx;06%20Planiruemye%20rezultaty%20k%20shesti%20godam.docx" TargetMode="External"/><Relationship Id="rId5" Type="http://schemas.openxmlformats.org/officeDocument/2006/relationships/hyperlink" Target="https://e.profkiosk.ru/eServices/service_content/file/003f6bc6-3c6a-4b20-b549-57d55c12492a.docx;05%20Planiruemye%20rezultaty%20k%20pyati%20godam.docx" TargetMode="External"/><Relationship Id="rId4" Type="http://schemas.openxmlformats.org/officeDocument/2006/relationships/hyperlink" Target="https://e.profkiosk.ru/eServices/service_content/file/0b71f799-d463-41e7-918e-c9705bc2183f.docx;04%20Planiruemye%20rezultaty%20k%20chetyrem%20godam.doc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7800" y="76200"/>
            <a:ext cx="7315200" cy="5486400"/>
          </a:xfrm>
        </p:spPr>
        <p:txBody>
          <a:bodyPr>
            <a:normAutofit/>
          </a:bodyPr>
          <a:lstStyle/>
          <a:p>
            <a:pPr algn="ctr"/>
            <a:r>
              <a:rPr lang="ru-RU" sz="1600" b="1" dirty="0" smtClean="0">
                <a:solidFill>
                  <a:srgbClr val="002060"/>
                </a:solidFill>
                <a:latin typeface="Arial" panose="020B0604020202020204" pitchFamily="34" charset="0"/>
                <a:cs typeface="Arial" panose="020B0604020202020204" pitchFamily="34" charset="0"/>
              </a:rPr>
              <a:t>Государственное казенное</a:t>
            </a:r>
            <a:r>
              <a:rPr lang="ru-RU" sz="1600" dirty="0">
                <a:solidFill>
                  <a:srgbClr val="002060"/>
                </a:solidFill>
                <a:latin typeface="Arial" panose="020B0604020202020204" pitchFamily="34" charset="0"/>
                <a:cs typeface="Arial" panose="020B0604020202020204" pitchFamily="34" charset="0"/>
              </a:rPr>
              <a:t/>
            </a:r>
            <a:br>
              <a:rPr lang="ru-RU" sz="1600" dirty="0">
                <a:solidFill>
                  <a:srgbClr val="002060"/>
                </a:solidFill>
                <a:latin typeface="Arial" panose="020B0604020202020204" pitchFamily="34" charset="0"/>
                <a:cs typeface="Arial" panose="020B0604020202020204" pitchFamily="34" charset="0"/>
              </a:rPr>
            </a:br>
            <a:r>
              <a:rPr lang="ru-RU" sz="1600" b="1" dirty="0">
                <a:solidFill>
                  <a:srgbClr val="002060"/>
                </a:solidFill>
                <a:latin typeface="Arial" panose="020B0604020202020204" pitchFamily="34" charset="0"/>
                <a:cs typeface="Arial" panose="020B0604020202020204" pitchFamily="34" charset="0"/>
              </a:rPr>
              <a:t>дошкольное образовательное учреждение </a:t>
            </a:r>
            <a:r>
              <a:rPr lang="ru-RU" sz="1600" b="1" dirty="0" smtClean="0">
                <a:solidFill>
                  <a:srgbClr val="002060"/>
                </a:solidFill>
                <a:latin typeface="Arial" panose="020B0604020202020204" pitchFamily="34" charset="0"/>
                <a:cs typeface="Arial" panose="020B0604020202020204" pitchFamily="34" charset="0"/>
              </a:rPr>
              <a:t/>
            </a:r>
            <a:br>
              <a:rPr lang="ru-RU" sz="1600" b="1" dirty="0" smtClean="0">
                <a:solidFill>
                  <a:srgbClr val="002060"/>
                </a:solidFill>
                <a:latin typeface="Arial" panose="020B0604020202020204" pitchFamily="34" charset="0"/>
                <a:cs typeface="Arial" panose="020B0604020202020204" pitchFamily="34" charset="0"/>
              </a:rPr>
            </a:br>
            <a:r>
              <a:rPr lang="ru-RU" sz="1600" b="1" dirty="0" smtClean="0">
                <a:solidFill>
                  <a:srgbClr val="002060"/>
                </a:solidFill>
                <a:latin typeface="Arial" panose="020B0604020202020204" pitchFamily="34" charset="0"/>
                <a:cs typeface="Arial" panose="020B0604020202020204" pitchFamily="34" charset="0"/>
              </a:rPr>
              <a:t>детский </a:t>
            </a:r>
            <a:r>
              <a:rPr lang="ru-RU" sz="1600" b="1" dirty="0">
                <a:solidFill>
                  <a:srgbClr val="002060"/>
                </a:solidFill>
                <a:latin typeface="Arial" panose="020B0604020202020204" pitchFamily="34" charset="0"/>
                <a:cs typeface="Arial" panose="020B0604020202020204" pitchFamily="34" charset="0"/>
              </a:rPr>
              <a:t>сад № </a:t>
            </a:r>
            <a:r>
              <a:rPr lang="ru-RU" sz="1600" b="1" dirty="0" smtClean="0">
                <a:solidFill>
                  <a:srgbClr val="002060"/>
                </a:solidFill>
                <a:latin typeface="Arial" panose="020B0604020202020204" pitchFamily="34" charset="0"/>
                <a:cs typeface="Arial" panose="020B0604020202020204" pitchFamily="34" charset="0"/>
              </a:rPr>
              <a:t>17 «Сказка» города Байконур</a:t>
            </a:r>
            <a:r>
              <a:rPr lang="ru-RU" sz="1600" dirty="0">
                <a:solidFill>
                  <a:srgbClr val="002060"/>
                </a:solidFill>
                <a:latin typeface="Arial" panose="020B0604020202020204" pitchFamily="34" charset="0"/>
                <a:cs typeface="Arial" panose="020B0604020202020204" pitchFamily="34" charset="0"/>
              </a:rPr>
              <a:t/>
            </a:r>
            <a:br>
              <a:rPr lang="ru-RU" sz="1600" dirty="0">
                <a:solidFill>
                  <a:srgbClr val="002060"/>
                </a:solidFill>
                <a:latin typeface="Arial" panose="020B0604020202020204" pitchFamily="34" charset="0"/>
                <a:cs typeface="Arial" panose="020B0604020202020204" pitchFamily="34" charset="0"/>
              </a:rPr>
            </a:br>
            <a:r>
              <a:rPr lang="ru-RU" sz="1600" dirty="0" smtClean="0">
                <a:solidFill>
                  <a:srgbClr val="002060"/>
                </a:solidFill>
                <a:latin typeface="Arial" panose="020B0604020202020204" pitchFamily="34" charset="0"/>
                <a:cs typeface="Arial" panose="020B0604020202020204" pitchFamily="34" charset="0"/>
              </a:rPr>
              <a:t/>
            </a:r>
            <a:br>
              <a:rPr lang="ru-RU" sz="1600" dirty="0" smtClean="0">
                <a:solidFill>
                  <a:srgbClr val="002060"/>
                </a:solidFill>
                <a:latin typeface="Arial" panose="020B0604020202020204" pitchFamily="34" charset="0"/>
                <a:cs typeface="Arial" panose="020B0604020202020204" pitchFamily="34" charset="0"/>
              </a:rPr>
            </a:br>
            <a:r>
              <a:rPr lang="ru-RU" sz="1600" dirty="0">
                <a:solidFill>
                  <a:srgbClr val="002060"/>
                </a:solidFill>
                <a:latin typeface="Arial" panose="020B0604020202020204" pitchFamily="34" charset="0"/>
                <a:cs typeface="Arial" panose="020B0604020202020204" pitchFamily="34" charset="0"/>
              </a:rPr>
              <a:t/>
            </a:r>
            <a:br>
              <a:rPr lang="ru-RU" sz="1600" dirty="0">
                <a:solidFill>
                  <a:srgbClr val="002060"/>
                </a:solidFill>
                <a:latin typeface="Arial" panose="020B0604020202020204" pitchFamily="34" charset="0"/>
                <a:cs typeface="Arial" panose="020B0604020202020204" pitchFamily="34" charset="0"/>
              </a:rPr>
            </a:br>
            <a:r>
              <a:rPr lang="ru-RU" sz="1600" dirty="0">
                <a:latin typeface="Arial" panose="020B0604020202020204" pitchFamily="34" charset="0"/>
                <a:ea typeface="Calibri"/>
                <a:cs typeface="Arial" panose="020B0604020202020204" pitchFamily="34" charset="0"/>
              </a:rPr>
              <a:t/>
            </a:r>
            <a:br>
              <a:rPr lang="ru-RU" sz="1600" dirty="0">
                <a:latin typeface="Arial" panose="020B0604020202020204" pitchFamily="34" charset="0"/>
                <a:ea typeface="Calibri"/>
                <a:cs typeface="Arial" panose="020B0604020202020204" pitchFamily="34" charset="0"/>
              </a:rPr>
            </a:br>
            <a:r>
              <a:rPr lang="ru-RU" sz="2200" b="1" dirty="0">
                <a:solidFill>
                  <a:srgbClr val="C00000"/>
                </a:solidFill>
                <a:latin typeface="Times New Roman" panose="02020603050405020304" pitchFamily="18" charset="0"/>
                <a:cs typeface="Times New Roman" panose="02020603050405020304" pitchFamily="18" charset="0"/>
              </a:rPr>
              <a:t/>
            </a:r>
            <a:br>
              <a:rPr lang="ru-RU" sz="2200" b="1" dirty="0">
                <a:solidFill>
                  <a:srgbClr val="C00000"/>
                </a:solidFill>
                <a:latin typeface="Times New Roman" panose="02020603050405020304" pitchFamily="18" charset="0"/>
                <a:cs typeface="Times New Roman" panose="02020603050405020304" pitchFamily="18" charset="0"/>
              </a:rPr>
            </a:br>
            <a:r>
              <a:rPr lang="ru-RU" sz="2200" b="1" dirty="0" smtClean="0">
                <a:solidFill>
                  <a:srgbClr val="002060"/>
                </a:solidFill>
                <a:latin typeface="Times New Roman" panose="02020603050405020304" pitchFamily="18" charset="0"/>
                <a:cs typeface="Times New Roman" panose="02020603050405020304" pitchFamily="18" charset="0"/>
              </a:rPr>
              <a:t>ОБРАЗОВАТЕЛЬНАЯ ПРОГРАММА</a:t>
            </a:r>
            <a:r>
              <a:rPr lang="ru-RU" sz="2200" b="1" dirty="0">
                <a:solidFill>
                  <a:srgbClr val="002060"/>
                </a:solidFill>
                <a:latin typeface="Times New Roman" panose="02020603050405020304" pitchFamily="18" charset="0"/>
                <a:cs typeface="Times New Roman" panose="02020603050405020304" pitchFamily="18" charset="0"/>
              </a:rPr>
              <a:t/>
            </a: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ДОШКОЛЬНОГО ОБРАЗОВАНИЯ</a:t>
            </a: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ГОСУДАРСТВЕННОГО КАЗЕННОГО</a:t>
            </a: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ДОШКОЛЬНОГО ОБРАЗОВАТЕЛЬНОГО УЧРЕЖДЕНИЯ</a:t>
            </a: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ДЕТСКОГО САДА </a:t>
            </a:r>
            <a:r>
              <a:rPr lang="ru-RU" sz="2200" b="1" dirty="0" smtClean="0">
                <a:solidFill>
                  <a:srgbClr val="002060"/>
                </a:solidFill>
                <a:latin typeface="Times New Roman" panose="02020603050405020304" pitchFamily="18" charset="0"/>
                <a:cs typeface="Times New Roman" panose="02020603050405020304" pitchFamily="18" charset="0"/>
              </a:rPr>
              <a:t>№17 «СКАЗКА»</a:t>
            </a:r>
            <a:br>
              <a:rPr lang="ru-RU" sz="2200" b="1" dirty="0" smtClean="0">
                <a:solidFill>
                  <a:srgbClr val="002060"/>
                </a:solidFill>
                <a:latin typeface="Times New Roman" panose="02020603050405020304" pitchFamily="18" charset="0"/>
                <a:cs typeface="Times New Roman" panose="02020603050405020304" pitchFamily="18" charset="0"/>
              </a:rPr>
            </a:br>
            <a:r>
              <a:rPr lang="ru-RU" sz="2200" b="1" dirty="0" smtClean="0">
                <a:solidFill>
                  <a:srgbClr val="002060"/>
                </a:solidFill>
                <a:latin typeface="Times New Roman" panose="02020603050405020304" pitchFamily="18" charset="0"/>
                <a:cs typeface="Times New Roman" panose="02020603050405020304" pitchFamily="18" charset="0"/>
              </a:rPr>
              <a:t>(презентация)</a:t>
            </a:r>
            <a:r>
              <a:rPr lang="ru-RU" sz="2200" b="1" dirty="0">
                <a:solidFill>
                  <a:srgbClr val="002060"/>
                </a:solidFill>
                <a:latin typeface="Times New Roman" panose="02020603050405020304" pitchFamily="18" charset="0"/>
                <a:cs typeface="Times New Roman" panose="02020603050405020304" pitchFamily="18" charset="0"/>
              </a:rPr>
              <a:t/>
            </a:r>
            <a:br>
              <a:rPr lang="ru-RU" sz="2200" b="1" dirty="0">
                <a:solidFill>
                  <a:srgbClr val="002060"/>
                </a:solidFill>
                <a:latin typeface="Times New Roman" panose="02020603050405020304" pitchFamily="18" charset="0"/>
                <a:cs typeface="Times New Roman" panose="02020603050405020304" pitchFamily="18" charset="0"/>
              </a:rPr>
            </a:br>
            <a:r>
              <a:rPr lang="ru-RU" sz="1600" dirty="0">
                <a:solidFill>
                  <a:srgbClr val="002060"/>
                </a:solidFill>
                <a:latin typeface="Arial" panose="020B0604020202020204" pitchFamily="34" charset="0"/>
                <a:ea typeface="Calibri"/>
                <a:cs typeface="Arial" panose="020B0604020202020204" pitchFamily="34" charset="0"/>
              </a:rPr>
              <a:t/>
            </a:r>
            <a:br>
              <a:rPr lang="ru-RU" sz="1600" dirty="0">
                <a:solidFill>
                  <a:srgbClr val="002060"/>
                </a:solidFill>
                <a:latin typeface="Arial" panose="020B0604020202020204" pitchFamily="34" charset="0"/>
                <a:ea typeface="Calibri"/>
                <a:cs typeface="Arial" panose="020B0604020202020204" pitchFamily="34" charset="0"/>
              </a:rPr>
            </a:br>
            <a:endParaRPr lang="ru-RU" sz="3600" dirty="0">
              <a:solidFill>
                <a:srgbClr val="00206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4038600" y="5562600"/>
            <a:ext cx="4953000" cy="762000"/>
          </a:xfrm>
        </p:spPr>
        <p:txBody>
          <a:bodyPr>
            <a:normAutofit/>
          </a:bodyPr>
          <a:lstStyle/>
          <a:p>
            <a:pPr algn="r"/>
            <a:r>
              <a:rPr lang="ru-RU" sz="1200" b="1" dirty="0" smtClean="0">
                <a:solidFill>
                  <a:srgbClr val="002060"/>
                </a:solidFill>
                <a:latin typeface="Times New Roman" panose="02020603050405020304" pitchFamily="18" charset="0"/>
                <a:cs typeface="Times New Roman" panose="02020603050405020304" pitchFamily="18" charset="0"/>
              </a:rPr>
              <a:t>Подготовила</a:t>
            </a:r>
            <a:r>
              <a:rPr lang="en-US" sz="1200" b="1" dirty="0" smtClean="0">
                <a:solidFill>
                  <a:srgbClr val="002060"/>
                </a:solidFill>
                <a:latin typeface="Times New Roman" panose="02020603050405020304" pitchFamily="18" charset="0"/>
                <a:cs typeface="Times New Roman" panose="02020603050405020304" pitchFamily="18" charset="0"/>
              </a:rPr>
              <a:t>:</a:t>
            </a:r>
            <a:endParaRPr lang="ru-RU" sz="1200" b="1" dirty="0" smtClean="0">
              <a:solidFill>
                <a:srgbClr val="002060"/>
              </a:solidFill>
              <a:latin typeface="Times New Roman" panose="02020603050405020304" pitchFamily="18" charset="0"/>
              <a:cs typeface="Times New Roman" panose="02020603050405020304" pitchFamily="18" charset="0"/>
            </a:endParaRPr>
          </a:p>
          <a:p>
            <a:pPr algn="r"/>
            <a:r>
              <a:rPr lang="ru-RU" sz="1200" b="1" dirty="0" smtClean="0">
                <a:solidFill>
                  <a:srgbClr val="002060"/>
                </a:solidFill>
                <a:latin typeface="Times New Roman" panose="02020603050405020304" pitchFamily="18" charset="0"/>
                <a:cs typeface="Times New Roman" panose="02020603050405020304" pitchFamily="18" charset="0"/>
              </a:rPr>
              <a:t>Зам. по ВМР </a:t>
            </a:r>
            <a:r>
              <a:rPr lang="ru-RU" sz="1200" b="1" dirty="0" err="1" smtClean="0">
                <a:solidFill>
                  <a:srgbClr val="002060"/>
                </a:solidFill>
                <a:latin typeface="Times New Roman" panose="02020603050405020304" pitchFamily="18" charset="0"/>
                <a:cs typeface="Times New Roman" panose="02020603050405020304" pitchFamily="18" charset="0"/>
              </a:rPr>
              <a:t>Грицик</a:t>
            </a:r>
            <a:r>
              <a:rPr lang="ru-RU" sz="1200" b="1" dirty="0" smtClean="0">
                <a:solidFill>
                  <a:srgbClr val="002060"/>
                </a:solidFill>
                <a:latin typeface="Times New Roman" panose="02020603050405020304" pitchFamily="18" charset="0"/>
                <a:cs typeface="Times New Roman" panose="02020603050405020304" pitchFamily="18" charset="0"/>
              </a:rPr>
              <a:t> Р.А.</a:t>
            </a:r>
            <a:endParaRPr lang="en-US" sz="1200" b="1" dirty="0">
              <a:solidFill>
                <a:srgbClr val="002060"/>
              </a:solidFill>
              <a:latin typeface="Times New Roman" panose="02020603050405020304" pitchFamily="18" charset="0"/>
              <a:cs typeface="Times New Roman" panose="02020603050405020304" pitchFamily="18" charset="0"/>
            </a:endParaRPr>
          </a:p>
          <a:p>
            <a:pPr algn="r"/>
            <a:endParaRPr lang="ru-RU" sz="1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7543800" cy="5029200"/>
          </a:xfrm>
        </p:spPr>
        <p:txBody>
          <a:bodyPr>
            <a:normAutofit/>
          </a:bodyPr>
          <a:lstStyle/>
          <a:p>
            <a:endParaRPr lang="ru-RU" sz="2400" b="1" dirty="0">
              <a:solidFill>
                <a:srgbClr val="002060"/>
              </a:solidFill>
              <a:latin typeface="Times New Roman" pitchFamily="18" charset="0"/>
              <a:cs typeface="Times New Roman" pitchFamily="18" charset="0"/>
            </a:endParaRPr>
          </a:p>
        </p:txBody>
      </p:sp>
      <p:grpSp>
        <p:nvGrpSpPr>
          <p:cNvPr id="6" name="Group 499"/>
          <p:cNvGrpSpPr/>
          <p:nvPr/>
        </p:nvGrpSpPr>
        <p:grpSpPr>
          <a:xfrm>
            <a:off x="723892" y="347949"/>
            <a:ext cx="7924815" cy="6324600"/>
            <a:chOff x="0" y="0"/>
            <a:chExt cx="13438505" cy="7559040"/>
          </a:xfrm>
        </p:grpSpPr>
        <p:pic>
          <p:nvPicPr>
            <p:cNvPr id="7" name="Picture 37"/>
            <p:cNvPicPr/>
            <p:nvPr/>
          </p:nvPicPr>
          <p:blipFill>
            <a:blip r:embed="rId2"/>
            <a:stretch>
              <a:fillRect/>
            </a:stretch>
          </p:blipFill>
          <p:spPr>
            <a:xfrm>
              <a:off x="0" y="0"/>
              <a:ext cx="13438505" cy="7559040"/>
            </a:xfrm>
            <a:prstGeom prst="rect">
              <a:avLst/>
            </a:prstGeom>
          </p:spPr>
        </p:pic>
        <p:pic>
          <p:nvPicPr>
            <p:cNvPr id="8" name="Picture 39"/>
            <p:cNvPicPr/>
            <p:nvPr/>
          </p:nvPicPr>
          <p:blipFill>
            <a:blip r:embed="rId3"/>
            <a:stretch>
              <a:fillRect/>
            </a:stretch>
          </p:blipFill>
          <p:spPr>
            <a:xfrm>
              <a:off x="0" y="0"/>
              <a:ext cx="13438505" cy="7559040"/>
            </a:xfrm>
            <a:prstGeom prst="rect">
              <a:avLst/>
            </a:prstGeom>
          </p:spPr>
        </p:pic>
      </p:grpSp>
      <p:sp>
        <p:nvSpPr>
          <p:cNvPr id="3" name="Прямоугольник 2"/>
          <p:cNvSpPr/>
          <p:nvPr/>
        </p:nvSpPr>
        <p:spPr>
          <a:xfrm>
            <a:off x="1447800" y="381000"/>
            <a:ext cx="70104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Структура образовательной </a:t>
            </a:r>
            <a:r>
              <a:rPr lang="ru-RU" b="1" dirty="0">
                <a:solidFill>
                  <a:srgbClr val="002060"/>
                </a:solidFill>
                <a:latin typeface="Times New Roman" pitchFamily="18" charset="0"/>
                <a:cs typeface="Times New Roman" pitchFamily="18" charset="0"/>
              </a:rPr>
              <a:t>программы </a:t>
            </a:r>
            <a:endParaRPr lang="ru-RU" b="1" dirty="0" smtClean="0">
              <a:solidFill>
                <a:srgbClr val="002060"/>
              </a:solidFill>
              <a:latin typeface="Times New Roman" pitchFamily="18" charset="0"/>
              <a:cs typeface="Times New Roman" pitchFamily="18" charset="0"/>
            </a:endParaRPr>
          </a:p>
          <a:p>
            <a:pPr algn="ctr"/>
            <a:r>
              <a:rPr lang="ru-RU" b="1" dirty="0" smtClean="0">
                <a:solidFill>
                  <a:srgbClr val="002060"/>
                </a:solidFill>
                <a:latin typeface="Times New Roman" pitchFamily="18" charset="0"/>
                <a:cs typeface="Times New Roman" pitchFamily="18" charset="0"/>
              </a:rPr>
              <a:t>ГКДОУ </a:t>
            </a:r>
            <a:r>
              <a:rPr lang="ru-RU" b="1" dirty="0">
                <a:solidFill>
                  <a:srgbClr val="002060"/>
                </a:solidFill>
                <a:latin typeface="Times New Roman" pitchFamily="18" charset="0"/>
                <a:cs typeface="Times New Roman" pitchFamily="18" charset="0"/>
              </a:rPr>
              <a:t>д/с №17 «Сказка</a:t>
            </a:r>
            <a:r>
              <a:rPr lang="ru-RU" b="1" dirty="0" smtClean="0">
                <a:solidFill>
                  <a:srgbClr val="002060"/>
                </a:solidFill>
                <a:latin typeface="Times New Roman" pitchFamily="18" charset="0"/>
                <a:cs typeface="Times New Roman" pitchFamily="18" charset="0"/>
              </a:rPr>
              <a:t>»</a:t>
            </a:r>
            <a:endParaRPr lang="ru-RU" dirty="0"/>
          </a:p>
        </p:txBody>
      </p:sp>
      <p:sp>
        <p:nvSpPr>
          <p:cNvPr id="11" name="Скругленный прямоугольник 10"/>
          <p:cNvSpPr/>
          <p:nvPr/>
        </p:nvSpPr>
        <p:spPr>
          <a:xfrm>
            <a:off x="1219200" y="3048000"/>
            <a:ext cx="3048000" cy="1295400"/>
          </a:xfrm>
          <a:prstGeom prst="roundRect">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Соответствует федеральной программе и составляет 60% от общего объема Программы</a:t>
            </a:r>
            <a:endParaRPr lang="ru-RU" sz="1400" dirty="0">
              <a:solidFill>
                <a:schemeClr val="tx1"/>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5105400" y="3048000"/>
            <a:ext cx="3048000" cy="1295400"/>
          </a:xfrm>
          <a:prstGeom prst="roundRect">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Соответствует 40% от </a:t>
            </a:r>
            <a:r>
              <a:rPr lang="ru-RU" sz="1400" dirty="0">
                <a:solidFill>
                  <a:schemeClr val="tx1"/>
                </a:solidFill>
                <a:latin typeface="Arial" panose="020B0604020202020204" pitchFamily="34" charset="0"/>
                <a:cs typeface="Arial" panose="020B0604020202020204" pitchFamily="34" charset="0"/>
              </a:rPr>
              <a:t>общего объема Программы</a:t>
            </a:r>
          </a:p>
          <a:p>
            <a:pPr algn="ctr"/>
            <a:endParaRPr lang="ru-RU" dirty="0"/>
          </a:p>
        </p:txBody>
      </p:sp>
      <p:sp>
        <p:nvSpPr>
          <p:cNvPr id="13" name="Скругленный прямоугольник 12"/>
          <p:cNvSpPr/>
          <p:nvPr/>
        </p:nvSpPr>
        <p:spPr>
          <a:xfrm>
            <a:off x="5410200" y="4724400"/>
            <a:ext cx="914400" cy="2286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70472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57200"/>
            <a:ext cx="8077200" cy="5867400"/>
          </a:xfrm>
        </p:spPr>
        <p:txBody>
          <a:bodyPr>
            <a:normAutofit fontScale="90000"/>
          </a:bodyPr>
          <a:lstStyle/>
          <a:p>
            <a:pPr algn="l"/>
            <a:r>
              <a:rPr lang="ru-RU" sz="2000" b="1" dirty="0">
                <a:solidFill>
                  <a:srgbClr val="002060"/>
                </a:solidFill>
                <a:latin typeface="Times New Roman" pitchFamily="18" charset="0"/>
                <a:cs typeface="Times New Roman" pitchFamily="18" charset="0"/>
              </a:rPr>
              <a:t>Принципы образовательной программы ГКДОУ д/с №17 «Сказка</a:t>
            </a:r>
            <a:r>
              <a:rPr lang="ru-RU" sz="2000" b="1" dirty="0" smtClean="0">
                <a:solidFill>
                  <a:srgbClr val="002060"/>
                </a:solidFill>
                <a:latin typeface="Times New Roman" pitchFamily="18" charset="0"/>
                <a:cs typeface="Times New Roman" pitchFamily="18" charset="0"/>
              </a:rPr>
              <a:t>»:</a:t>
            </a:r>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Ребенок </a:t>
            </a:r>
            <a:r>
              <a:rPr lang="ru-RU" sz="2000" dirty="0">
                <a:solidFill>
                  <a:srgbClr val="002060"/>
                </a:solidFill>
                <a:latin typeface="Times New Roman" pitchFamily="18" charset="0"/>
                <a:cs typeface="Times New Roman" pitchFamily="18" charset="0"/>
              </a:rPr>
              <a:t>– участник образовательных отношений, который полноценно проживает все этапы детства.</a:t>
            </a:r>
            <a:r>
              <a:rPr lang="en-US" sz="2000" dirty="0">
                <a:solidFill>
                  <a:srgbClr val="002060"/>
                </a:solidFill>
                <a:latin typeface="Times New Roman" pitchFamily="18" charset="0"/>
                <a:cs typeface="Times New Roman" pitchFamily="18" charset="0"/>
              </a:rPr>
              <a:t/>
            </a:r>
            <a:br>
              <a:rPr lang="en-US"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Педагоги должны:</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выстраивать образовательную деятельность на основе индивидуальных особенностей каждого ребенка;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обеспечивать сотрудничество родителей и детей, совершеннолетних членов семьи, которые принимают участие в их воспитании;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поддерживать инициативу детей в различных видах деятельности</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приобщать их к социокультурным нормам, традициям семьи, общества и государства;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формировать познавательные интересы и  познавательные действия в различных видах деятельности;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учитывать этнокультурную ситуацию развития детей;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обеспечивать возрастную адекватность дошкольного образования, когда условия, требования, методы соответствуют возрасту и особенностям развития детей;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организовывать сотрудничество ДОО с семьей</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3688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153400" cy="5791200"/>
          </a:xfrm>
        </p:spPr>
        <p:txBody>
          <a:bodyPr>
            <a:normAutofit/>
          </a:bodyPr>
          <a:lstStyle/>
          <a:p>
            <a:pPr algn="l"/>
            <a:r>
              <a:rPr lang="ru-RU" sz="2000" b="1" dirty="0">
                <a:solidFill>
                  <a:srgbClr val="002060"/>
                </a:solidFill>
                <a:latin typeface="Times New Roman" pitchFamily="18" charset="0"/>
                <a:cs typeface="Times New Roman" pitchFamily="18" charset="0"/>
              </a:rPr>
              <a:t>Планируемые </a:t>
            </a:r>
            <a:r>
              <a:rPr lang="ru-RU" sz="2000" b="1" dirty="0" smtClean="0">
                <a:solidFill>
                  <a:srgbClr val="002060"/>
                </a:solidFill>
                <a:latin typeface="Times New Roman" pitchFamily="18" charset="0"/>
                <a:cs typeface="Times New Roman" pitchFamily="18" charset="0"/>
              </a:rPr>
              <a:t>результаты</a:t>
            </a:r>
            <a:br>
              <a:rPr lang="ru-RU" sz="2000" b="1" dirty="0" smtClean="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Характеристики </a:t>
            </a:r>
            <a:r>
              <a:rPr lang="ru-RU" sz="2000" b="1" dirty="0">
                <a:solidFill>
                  <a:srgbClr val="002060"/>
                </a:solidFill>
                <a:latin typeface="Times New Roman" pitchFamily="18" charset="0"/>
                <a:cs typeface="Times New Roman" pitchFamily="18" charset="0"/>
              </a:rPr>
              <a:t>возможных достижений </a:t>
            </a:r>
            <a:r>
              <a:rPr lang="ru-RU" sz="2000" b="1" dirty="0" smtClean="0">
                <a:solidFill>
                  <a:srgbClr val="002060"/>
                </a:solidFill>
                <a:latin typeface="Times New Roman" pitchFamily="18" charset="0"/>
                <a:cs typeface="Times New Roman" pitchFamily="18" charset="0"/>
              </a:rPr>
              <a:t>ребенка  </a:t>
            </a:r>
            <a:r>
              <a:rPr lang="ru-RU" sz="2000" b="1" dirty="0">
                <a:solidFill>
                  <a:srgbClr val="002060"/>
                </a:solidFill>
                <a:latin typeface="Times New Roman" pitchFamily="18" charset="0"/>
                <a:cs typeface="Times New Roman" pitchFamily="18" charset="0"/>
              </a:rPr>
              <a:t>даны детально</a:t>
            </a:r>
            <a:r>
              <a:rPr lang="ru-RU" sz="2000" b="1" dirty="0" smtClean="0">
                <a:solidFill>
                  <a:srgbClr val="002060"/>
                </a:solidFill>
                <a:latin typeface="Times New Roman" pitchFamily="18" charset="0"/>
                <a:cs typeface="Times New Roman" pitchFamily="18" charset="0"/>
              </a:rPr>
              <a:t>.</a:t>
            </a:r>
            <a:br>
              <a:rPr lang="ru-RU" sz="2000" b="1"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a:t>
            </a:r>
            <a:r>
              <a:rPr lang="ru-RU" sz="2000" dirty="0">
                <a:solidFill>
                  <a:srgbClr val="002060"/>
                </a:solidFill>
                <a:latin typeface="Times New Roman" pitchFamily="18" charset="0"/>
                <a:cs typeface="Times New Roman" pitchFamily="18" charset="0"/>
              </a:rPr>
              <a:t> младенческом возрасте – </a:t>
            </a:r>
            <a:r>
              <a:rPr lang="ru-RU" sz="2000" u="sng" dirty="0">
                <a:solidFill>
                  <a:srgbClr val="002060"/>
                </a:solidFill>
                <a:latin typeface="Times New Roman" pitchFamily="18" charset="0"/>
                <a:cs typeface="Times New Roman" pitchFamily="18" charset="0"/>
                <a:hlinkClick r:id="rId2"/>
              </a:rPr>
              <a:t>к одному году</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раннем возрасте – </a:t>
            </a:r>
            <a:r>
              <a:rPr lang="ru-RU" sz="2000" u="sng" dirty="0">
                <a:solidFill>
                  <a:srgbClr val="002060"/>
                </a:solidFill>
                <a:latin typeface="Times New Roman" pitchFamily="18" charset="0"/>
                <a:cs typeface="Times New Roman" pitchFamily="18" charset="0"/>
                <a:hlinkClick r:id="rId3"/>
              </a:rPr>
              <a:t>к трем годам</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В дошкольном возрасте: к </a:t>
            </a:r>
            <a:r>
              <a:rPr lang="ru-RU" sz="2000" u="sng" dirty="0">
                <a:solidFill>
                  <a:srgbClr val="002060"/>
                </a:solidFill>
                <a:latin typeface="Times New Roman" pitchFamily="18" charset="0"/>
                <a:cs typeface="Times New Roman" pitchFamily="18" charset="0"/>
                <a:hlinkClick r:id="rId4"/>
              </a:rPr>
              <a:t>четырем годам</a:t>
            </a:r>
            <a:r>
              <a:rPr lang="ru-RU" sz="2000" dirty="0">
                <a:solidFill>
                  <a:srgbClr val="002060"/>
                </a:solidFill>
                <a:latin typeface="Times New Roman" pitchFamily="18" charset="0"/>
                <a:cs typeface="Times New Roman" pitchFamily="18" charset="0"/>
              </a:rPr>
              <a:t>, </a:t>
            </a:r>
            <a:r>
              <a:rPr lang="ru-RU" sz="2000" u="sng" dirty="0">
                <a:solidFill>
                  <a:srgbClr val="002060"/>
                </a:solidFill>
                <a:latin typeface="Times New Roman" pitchFamily="18" charset="0"/>
                <a:cs typeface="Times New Roman" pitchFamily="18" charset="0"/>
                <a:hlinkClick r:id="rId5"/>
              </a:rPr>
              <a:t>пяти годам</a:t>
            </a:r>
            <a:r>
              <a:rPr lang="ru-RU" sz="2000" dirty="0">
                <a:solidFill>
                  <a:srgbClr val="002060"/>
                </a:solidFill>
                <a:latin typeface="Times New Roman" pitchFamily="18" charset="0"/>
                <a:cs typeface="Times New Roman" pitchFamily="18" charset="0"/>
              </a:rPr>
              <a:t>, </a:t>
            </a:r>
            <a:r>
              <a:rPr lang="ru-RU" sz="2000" u="sng" dirty="0">
                <a:solidFill>
                  <a:srgbClr val="002060"/>
                </a:solidFill>
                <a:latin typeface="Times New Roman" pitchFamily="18" charset="0"/>
                <a:cs typeface="Times New Roman" pitchFamily="18" charset="0"/>
                <a:hlinkClick r:id="rId6"/>
              </a:rPr>
              <a:t>шести годам</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К концу дошкольного возраста – </a:t>
            </a:r>
            <a:r>
              <a:rPr lang="ru-RU" sz="2000" u="sng" dirty="0">
                <a:solidFill>
                  <a:srgbClr val="002060"/>
                </a:solidFill>
                <a:latin typeface="Times New Roman" pitchFamily="18" charset="0"/>
                <a:cs typeface="Times New Roman" pitchFamily="18" charset="0"/>
                <a:hlinkClick r:id="rId7"/>
              </a:rPr>
              <a:t>на этапе завершения освоения</a:t>
            </a:r>
            <a:r>
              <a:rPr lang="ru-RU" sz="2000" u="sng" dirty="0">
                <a:solidFill>
                  <a:srgbClr val="002060"/>
                </a:solidFill>
                <a:latin typeface="Times New Roman" pitchFamily="18" charset="0"/>
                <a:cs typeface="Times New Roman" pitchFamily="18" charset="0"/>
              </a:rPr>
              <a:t/>
            </a:r>
            <a:br>
              <a:rPr lang="ru-RU" sz="2000" u="sng"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Планируемые результаты в младенческом, раннем, дошкольном возрасте (к 4-м, к 5- </a:t>
            </a:r>
            <a:r>
              <a:rPr lang="ru-RU" sz="2000" dirty="0" err="1">
                <a:solidFill>
                  <a:srgbClr val="002060"/>
                </a:solidFill>
                <a:latin typeface="Times New Roman" pitchFamily="18" charset="0"/>
                <a:cs typeface="Times New Roman" pitchFamily="18" charset="0"/>
              </a:rPr>
              <a:t>ти</a:t>
            </a:r>
            <a:r>
              <a:rPr lang="ru-RU" sz="2000" dirty="0">
                <a:solidFill>
                  <a:srgbClr val="002060"/>
                </a:solidFill>
                <a:latin typeface="Times New Roman" pitchFamily="18" charset="0"/>
                <a:cs typeface="Times New Roman" pitchFamily="18" charset="0"/>
              </a:rPr>
              <a:t>, к 6-ти годам) и к моменту завершения освоения ФОП </a:t>
            </a:r>
            <a:r>
              <a:rPr lang="ru-RU" sz="2000" b="1" dirty="0">
                <a:solidFill>
                  <a:srgbClr val="002060"/>
                </a:solidFill>
                <a:latin typeface="Times New Roman" pitchFamily="18" charset="0"/>
                <a:cs typeface="Times New Roman" pitchFamily="18" charset="0"/>
              </a:rPr>
              <a:t>представлены, дополнены и конкретизированы,</a:t>
            </a:r>
            <a:r>
              <a:rPr lang="ru-RU" sz="2000" dirty="0">
                <a:solidFill>
                  <a:srgbClr val="002060"/>
                </a:solidFill>
                <a:latin typeface="Times New Roman" pitchFamily="18" charset="0"/>
                <a:cs typeface="Times New Roman" pitchFamily="18" charset="0"/>
              </a:rPr>
              <a:t> с учетом цели и задач дошкольного </a:t>
            </a:r>
            <a:r>
              <a:rPr lang="ru-RU" sz="2000" dirty="0" smtClean="0">
                <a:solidFill>
                  <a:srgbClr val="002060"/>
                </a:solidFill>
                <a:latin typeface="Times New Roman" pitchFamily="18" charset="0"/>
                <a:cs typeface="Times New Roman" pitchFamily="18" charset="0"/>
              </a:rPr>
              <a:t>образования.</a:t>
            </a:r>
            <a:br>
              <a:rPr lang="ru-RU" sz="2000" dirty="0" smtClean="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Содержание и планируемые результаты образовательной программы ГКДОУ д/с №17 «Сказка» соответствуют прописанным в ФОП ДО.</a:t>
            </a: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9645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rmAutofit/>
          </a:bodyPr>
          <a:lstStyle/>
          <a:p>
            <a:r>
              <a:rPr lang="ru-RU" sz="2000" b="1" dirty="0">
                <a:solidFill>
                  <a:srgbClr val="002060"/>
                </a:solidFill>
                <a:latin typeface="Times New Roman" pitchFamily="18" charset="0"/>
                <a:cs typeface="Times New Roman" pitchFamily="18" charset="0"/>
              </a:rPr>
              <a:t>Содержательный раздел</a:t>
            </a:r>
          </a:p>
        </p:txBody>
      </p:sp>
      <p:sp>
        <p:nvSpPr>
          <p:cNvPr id="3" name="Объект 2"/>
          <p:cNvSpPr>
            <a:spLocks noGrp="1"/>
          </p:cNvSpPr>
          <p:nvPr>
            <p:ph idx="1"/>
          </p:nvPr>
        </p:nvSpPr>
        <p:spPr>
          <a:xfrm>
            <a:off x="914400" y="914400"/>
            <a:ext cx="7620000" cy="5211763"/>
          </a:xfrm>
        </p:spPr>
        <p:txBody>
          <a:bodyPr>
            <a:normAutofit/>
          </a:bodyPr>
          <a:lstStyle/>
          <a:p>
            <a:pPr marL="0" indent="0">
              <a:buNone/>
            </a:pPr>
            <a:r>
              <a:rPr lang="ru-RU" sz="1900" dirty="0">
                <a:solidFill>
                  <a:srgbClr val="002060"/>
                </a:solidFill>
                <a:latin typeface="Times New Roman" pitchFamily="18" charset="0"/>
                <a:cs typeface="Times New Roman" pitchFamily="18" charset="0"/>
              </a:rPr>
              <a:t>Представлены задачи и содержание образовательной деятельности с детьми всех возрастных групп по всем образовательным областям </a:t>
            </a:r>
          </a:p>
          <a:p>
            <a:r>
              <a:rPr lang="ru-RU" sz="1900" b="1" dirty="0">
                <a:solidFill>
                  <a:srgbClr val="002060"/>
                </a:solidFill>
                <a:latin typeface="Times New Roman" pitchFamily="18" charset="0"/>
                <a:cs typeface="Times New Roman" pitchFamily="18" charset="0"/>
              </a:rPr>
              <a:t>1. </a:t>
            </a:r>
            <a:r>
              <a:rPr lang="ru-RU" sz="1900" dirty="0">
                <a:solidFill>
                  <a:srgbClr val="002060"/>
                </a:solidFill>
                <a:latin typeface="Times New Roman" pitchFamily="18" charset="0"/>
                <a:cs typeface="Times New Roman" pitchFamily="18" charset="0"/>
              </a:rPr>
              <a:t>Содержание образовательной деятельности в каждой образовательной области </a:t>
            </a:r>
            <a:r>
              <a:rPr lang="ru-RU" sz="1900" b="1" dirty="0">
                <a:solidFill>
                  <a:srgbClr val="002060"/>
                </a:solidFill>
                <a:latin typeface="Times New Roman" pitchFamily="18" charset="0"/>
                <a:cs typeface="Times New Roman" pitchFamily="18" charset="0"/>
              </a:rPr>
              <a:t>дополнено и расширено</a:t>
            </a:r>
            <a:r>
              <a:rPr lang="ru-RU" sz="1900" dirty="0">
                <a:solidFill>
                  <a:srgbClr val="002060"/>
                </a:solidFill>
                <a:latin typeface="Times New Roman" pitchFamily="18" charset="0"/>
                <a:cs typeface="Times New Roman" pitchFamily="18" charset="0"/>
              </a:rPr>
              <a:t>, с учетом цели, задач, планируемых результатов </a:t>
            </a:r>
          </a:p>
          <a:p>
            <a:r>
              <a:rPr lang="ru-RU" sz="1900" b="1" dirty="0">
                <a:solidFill>
                  <a:srgbClr val="002060"/>
                </a:solidFill>
                <a:latin typeface="Times New Roman" pitchFamily="18" charset="0"/>
                <a:cs typeface="Times New Roman" pitchFamily="18" charset="0"/>
              </a:rPr>
              <a:t>2. </a:t>
            </a:r>
            <a:r>
              <a:rPr lang="ru-RU" sz="1900" dirty="0">
                <a:solidFill>
                  <a:srgbClr val="002060"/>
                </a:solidFill>
                <a:latin typeface="Times New Roman" pitchFamily="18" charset="0"/>
                <a:cs typeface="Times New Roman" pitchFamily="18" charset="0"/>
              </a:rPr>
              <a:t>Содержание образовательных областей </a:t>
            </a:r>
            <a:r>
              <a:rPr lang="ru-RU" sz="1900" b="1" dirty="0">
                <a:solidFill>
                  <a:srgbClr val="002060"/>
                </a:solidFill>
                <a:latin typeface="Times New Roman" pitchFamily="18" charset="0"/>
                <a:cs typeface="Times New Roman" pitchFamily="18" charset="0"/>
              </a:rPr>
              <a:t>дополнено задачами воспитания, отражающими направленность на приобщение детей к ценностям: «Родина», «Природа», «Семья», «Человек», «Жизнь», «Милосердие», «Добро», «Дружба», «Сотрудничество», «Труд», «Познание», «Культура», «Красота», «Здоровье»</a:t>
            </a:r>
            <a:r>
              <a:rPr lang="ru-RU" sz="1900" dirty="0">
                <a:solidFill>
                  <a:srgbClr val="002060"/>
                </a:solidFill>
                <a:latin typeface="Times New Roman" pitchFamily="18" charset="0"/>
                <a:cs typeface="Times New Roman" pitchFamily="18" charset="0"/>
              </a:rPr>
              <a:t> </a:t>
            </a:r>
          </a:p>
          <a:p>
            <a:r>
              <a:rPr lang="ru-RU" sz="1900" b="1" dirty="0">
                <a:solidFill>
                  <a:srgbClr val="002060"/>
                </a:solidFill>
                <a:latin typeface="Times New Roman" pitchFamily="18" charset="0"/>
                <a:cs typeface="Times New Roman" pitchFamily="18" charset="0"/>
              </a:rPr>
              <a:t>3. </a:t>
            </a:r>
            <a:r>
              <a:rPr lang="ru-RU" sz="1900" dirty="0">
                <a:solidFill>
                  <a:srgbClr val="002060"/>
                </a:solidFill>
                <a:latin typeface="Times New Roman" pitchFamily="18" charset="0"/>
                <a:cs typeface="Times New Roman" pitchFamily="18" charset="0"/>
              </a:rPr>
              <a:t>Вариативность форм, способов, методов и средств реализации ФОП ДО. Выбор зависит не только от возрастных и индивидуальных особенностей детей, учета их особых образовательных потребностей, но и от личных интересов, мотивов, ожиданий, желаний детей. </a:t>
            </a:r>
            <a:r>
              <a:rPr lang="ru-RU" sz="1900" b="1" dirty="0">
                <a:solidFill>
                  <a:srgbClr val="002060"/>
                </a:solidFill>
                <a:latin typeface="Times New Roman" pitchFamily="18" charset="0"/>
                <a:cs typeface="Times New Roman" pitchFamily="18" charset="0"/>
              </a:rPr>
              <a:t>Важно признание приоритетности субъектной позиции ребенка в образовательном процессе </a:t>
            </a:r>
            <a:endParaRPr lang="ru-RU" sz="1900" dirty="0">
              <a:solidFill>
                <a:srgbClr val="002060"/>
              </a:solidFill>
              <a:latin typeface="Times New Roman" pitchFamily="18" charset="0"/>
              <a:cs typeface="Times New Roman" pitchFamily="18" charset="0"/>
            </a:endParaRPr>
          </a:p>
          <a:p>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7852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04800"/>
            <a:ext cx="8001000" cy="6049962"/>
          </a:xfrm>
        </p:spPr>
        <p:txBody>
          <a:bodyPr>
            <a:normAutofit fontScale="90000"/>
          </a:bodyPr>
          <a:lstStyle/>
          <a:p>
            <a:pPr algn="l"/>
            <a:r>
              <a:rPr lang="ru-RU" sz="2000" b="1" dirty="0">
                <a:latin typeface="Times New Roman" panose="02020603050405020304" pitchFamily="18" charset="0"/>
                <a:cs typeface="Times New Roman" panose="02020603050405020304" pitchFamily="18" charset="0"/>
              </a:rPr>
              <a:t>4. </a:t>
            </a:r>
            <a:r>
              <a:rPr lang="ru-RU" sz="2000" dirty="0" smtClean="0">
                <a:solidFill>
                  <a:srgbClr val="002060"/>
                </a:solidFill>
                <a:latin typeface="Times New Roman" pitchFamily="18" charset="0"/>
                <a:cs typeface="Times New Roman" pitchFamily="18" charset="0"/>
              </a:rPr>
              <a:t>Используются </a:t>
            </a:r>
            <a:r>
              <a:rPr lang="ru-RU" sz="2000" dirty="0">
                <a:solidFill>
                  <a:srgbClr val="002060"/>
                </a:solidFill>
                <a:latin typeface="Times New Roman" pitchFamily="18" charset="0"/>
                <a:cs typeface="Times New Roman" pitchFamily="18" charset="0"/>
              </a:rPr>
              <a:t>различные образовательные технологии, в том числе </a:t>
            </a:r>
            <a:r>
              <a:rPr lang="ru-RU" sz="2000" b="1" dirty="0">
                <a:solidFill>
                  <a:srgbClr val="002060"/>
                </a:solidFill>
                <a:latin typeface="Times New Roman" pitchFamily="18" charset="0"/>
                <a:cs typeface="Times New Roman" pitchFamily="18" charset="0"/>
              </a:rPr>
              <a:t>дистанционные образовательные технологии, дистанционное обучение, за исключением тех, которые могут нанести вред здоровью детей</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5. </a:t>
            </a:r>
            <a:r>
              <a:rPr lang="ru-RU" sz="2000" dirty="0">
                <a:solidFill>
                  <a:srgbClr val="002060"/>
                </a:solidFill>
                <a:latin typeface="Times New Roman" pitchFamily="18" charset="0"/>
                <a:cs typeface="Times New Roman" pitchFamily="18" charset="0"/>
              </a:rPr>
              <a:t>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6. Уточнены методы реализации задач воспитания, методы реализации задач обучения дошкольников.</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7. </a:t>
            </a:r>
            <a:r>
              <a:rPr lang="ru-RU" sz="2000" dirty="0">
                <a:solidFill>
                  <a:srgbClr val="002060"/>
                </a:solidFill>
                <a:latin typeface="Times New Roman" pitchFamily="18" charset="0"/>
                <a:cs typeface="Times New Roman" pitchFamily="18" charset="0"/>
              </a:rPr>
              <a:t>Представлены варианты </a:t>
            </a:r>
            <a:r>
              <a:rPr lang="ru-RU" sz="2000" b="1" dirty="0">
                <a:solidFill>
                  <a:srgbClr val="002060"/>
                </a:solidFill>
                <a:latin typeface="Times New Roman" pitchFamily="18" charset="0"/>
                <a:cs typeface="Times New Roman" pitchFamily="18" charset="0"/>
              </a:rPr>
              <a:t>организации совместной деятельности</a:t>
            </a:r>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детей с педагогом и другими детьми</a:t>
            </a:r>
            <a:r>
              <a:rPr lang="ru-RU" sz="20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уточнены возможные варианты позиции педагога </a:t>
            </a:r>
            <a:r>
              <a:rPr lang="ru-RU" sz="2000" dirty="0">
                <a:solidFill>
                  <a:srgbClr val="002060"/>
                </a:solidFill>
                <a:latin typeface="Times New Roman" pitchFamily="18" charset="0"/>
                <a:cs typeface="Times New Roman" pitchFamily="18" charset="0"/>
              </a:rPr>
              <a:t>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8. </a:t>
            </a:r>
            <a:r>
              <a:rPr lang="ru-RU" sz="2000" dirty="0">
                <a:solidFill>
                  <a:srgbClr val="002060"/>
                </a:solidFill>
                <a:latin typeface="Times New Roman" pitchFamily="18" charset="0"/>
                <a:cs typeface="Times New Roman" pitchFamily="18" charset="0"/>
              </a:rPr>
              <a:t>Уточнено особое место </a:t>
            </a:r>
            <a:r>
              <a:rPr lang="ru-RU" sz="2000" b="1" dirty="0">
                <a:solidFill>
                  <a:srgbClr val="002060"/>
                </a:solidFill>
                <a:latin typeface="Times New Roman" pitchFamily="18" charset="0"/>
                <a:cs typeface="Times New Roman" pitchFamily="18" charset="0"/>
              </a:rPr>
              <a:t>и роль игры в образовательной деятельности</a:t>
            </a:r>
            <a:r>
              <a:rPr lang="ru-RU" sz="2000" dirty="0">
                <a:solidFill>
                  <a:srgbClr val="002060"/>
                </a:solidFill>
                <a:latin typeface="Times New Roman" pitchFamily="18" charset="0"/>
                <a:cs typeface="Times New Roman" pitchFamily="18" charset="0"/>
              </a:rPr>
              <a:t> и в развитии детей </a:t>
            </a:r>
            <a:r>
              <a:rPr lang="ru-RU" sz="2000" dirty="0"/>
              <a:t/>
            </a:r>
            <a:br>
              <a:rPr lang="ru-RU" sz="2000" dirty="0"/>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9976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381000"/>
            <a:ext cx="7924800" cy="6019800"/>
          </a:xfrm>
        </p:spPr>
        <p:txBody>
          <a:bodyPr>
            <a:normAutofit/>
          </a:bodyPr>
          <a:lstStyle/>
          <a:p>
            <a:pPr algn="l"/>
            <a:r>
              <a:rPr lang="ru-RU" sz="2000" b="1" dirty="0">
                <a:solidFill>
                  <a:srgbClr val="002060"/>
                </a:solidFill>
                <a:latin typeface="Times New Roman" pitchFamily="18" charset="0"/>
                <a:cs typeface="Times New Roman" pitchFamily="18" charset="0"/>
              </a:rPr>
              <a:t>9. </a:t>
            </a:r>
            <a:r>
              <a:rPr lang="ru-RU" sz="2000" dirty="0">
                <a:solidFill>
                  <a:srgbClr val="002060"/>
                </a:solidFill>
                <a:latin typeface="Times New Roman" pitchFamily="18" charset="0"/>
                <a:cs typeface="Times New Roman" pitchFamily="18" charset="0"/>
              </a:rPr>
              <a:t>Уточнены возможные формы организации образовательной деятельности по Программе в </a:t>
            </a:r>
            <a:r>
              <a:rPr lang="ru-RU" sz="2000" b="1" dirty="0">
                <a:solidFill>
                  <a:srgbClr val="002060"/>
                </a:solidFill>
                <a:latin typeface="Times New Roman" pitchFamily="18" charset="0"/>
                <a:cs typeface="Times New Roman" pitchFamily="18" charset="0"/>
              </a:rPr>
              <a:t>первой половине дня, на прогулке, во второй половине дня</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10. </a:t>
            </a:r>
            <a:r>
              <a:rPr lang="ru-RU" sz="2000" dirty="0">
                <a:solidFill>
                  <a:srgbClr val="002060"/>
                </a:solidFill>
                <a:latin typeface="Times New Roman" pitchFamily="18" charset="0"/>
                <a:cs typeface="Times New Roman" pitchFamily="18" charset="0"/>
              </a:rPr>
              <a:t>Развернуто представлена информация </a:t>
            </a:r>
            <a:r>
              <a:rPr lang="ru-RU" sz="2000" b="1" dirty="0">
                <a:solidFill>
                  <a:srgbClr val="002060"/>
                </a:solidFill>
                <a:latin typeface="Times New Roman" pitchFamily="18" charset="0"/>
                <a:cs typeface="Times New Roman" pitchFamily="18" charset="0"/>
              </a:rPr>
              <a:t>о занятии</a:t>
            </a:r>
            <a:r>
              <a:rPr lang="ru-RU" sz="2000" dirty="0">
                <a:solidFill>
                  <a:srgbClr val="002060"/>
                </a:solidFill>
                <a:latin typeface="Times New Roman" pitchFamily="18" charset="0"/>
                <a:cs typeface="Times New Roman" pitchFamily="18" charset="0"/>
              </a:rPr>
              <a:t>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11. </a:t>
            </a:r>
            <a:r>
              <a:rPr lang="ru-RU" sz="2000" dirty="0">
                <a:solidFill>
                  <a:srgbClr val="002060"/>
                </a:solidFill>
                <a:latin typeface="Times New Roman" pitchFamily="18" charset="0"/>
                <a:cs typeface="Times New Roman" pitchFamily="18" charset="0"/>
              </a:rPr>
              <a:t>Выделены способы, направления и условия </a:t>
            </a:r>
            <a:r>
              <a:rPr lang="ru-RU" sz="2000" b="1" dirty="0">
                <a:solidFill>
                  <a:srgbClr val="002060"/>
                </a:solidFill>
                <a:latin typeface="Times New Roman" pitchFamily="18" charset="0"/>
                <a:cs typeface="Times New Roman" pitchFamily="18" charset="0"/>
              </a:rPr>
              <a:t>поддержки детской инициативы</a:t>
            </a:r>
            <a:r>
              <a:rPr lang="ru-RU" sz="2000" dirty="0">
                <a:solidFill>
                  <a:srgbClr val="002060"/>
                </a:solidFill>
                <a:latin typeface="Times New Roman" pitchFamily="18" charset="0"/>
                <a:cs typeface="Times New Roman" pitchFamily="18" charset="0"/>
              </a:rPr>
              <a:t> на разных возрастных этапах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12. </a:t>
            </a:r>
            <a:r>
              <a:rPr lang="ru-RU" sz="2000" dirty="0">
                <a:solidFill>
                  <a:srgbClr val="002060"/>
                </a:solidFill>
                <a:latin typeface="Times New Roman" pitchFamily="18" charset="0"/>
                <a:cs typeface="Times New Roman" pitchFamily="18" charset="0"/>
              </a:rPr>
              <a:t>Представлено направление взаимодействия педагогического коллектива с семьями воспитанников: цель, задачи, принципы, направления, возможные формы </a:t>
            </a:r>
            <a:r>
              <a:rPr lang="ru-RU" sz="2000" b="1" dirty="0">
                <a:solidFill>
                  <a:srgbClr val="002060"/>
                </a:solidFill>
                <a:latin typeface="Times New Roman" pitchFamily="18" charset="0"/>
                <a:cs typeface="Times New Roman" pitchFamily="18" charset="0"/>
              </a:rPr>
              <a:t>(расширено)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13. </a:t>
            </a:r>
            <a:r>
              <a:rPr lang="ru-RU" sz="2000" dirty="0">
                <a:solidFill>
                  <a:srgbClr val="002060"/>
                </a:solidFill>
                <a:latin typeface="Times New Roman" pitchFamily="18" charset="0"/>
                <a:cs typeface="Times New Roman" pitchFamily="18" charset="0"/>
              </a:rPr>
              <a:t>Представлено направление коррекционно-развивающей работы с детьми и/или инклюзивного образования: задачи, содержание, формы организации и др</a:t>
            </a:r>
            <a:r>
              <a:rPr lang="ru-RU" sz="2000" b="1" dirty="0">
                <a:solidFill>
                  <a:srgbClr val="002060"/>
                </a:solidFill>
                <a:latin typeface="Times New Roman" pitchFamily="18" charset="0"/>
                <a:cs typeface="Times New Roman" pitchFamily="18" charset="0"/>
              </a:rPr>
              <a:t>. (расширено</a:t>
            </a:r>
            <a:r>
              <a:rPr lang="ru-RU" sz="2000" dirty="0">
                <a:solidFill>
                  <a:srgbClr val="002060"/>
                </a:solidFill>
                <a:latin typeface="Times New Roman" pitchFamily="18" charset="0"/>
                <a:cs typeface="Times New Roman" pitchFamily="18" charset="0"/>
              </a:rPr>
              <a:t>) </a:t>
            </a:r>
            <a:br>
              <a:rPr lang="ru-RU" sz="20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14. </a:t>
            </a:r>
            <a:r>
              <a:rPr lang="ru-RU" sz="2000" dirty="0">
                <a:solidFill>
                  <a:srgbClr val="002060"/>
                </a:solidFill>
                <a:latin typeface="Times New Roman" pitchFamily="18" charset="0"/>
                <a:cs typeface="Times New Roman" pitchFamily="18" charset="0"/>
              </a:rPr>
              <a:t>Отдельным блоком </a:t>
            </a:r>
            <a:r>
              <a:rPr lang="ru-RU" sz="2000" dirty="0" smtClean="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включена Федеральная программа воспитания. </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652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ru-RU" sz="2800" b="1" dirty="0">
                <a:solidFill>
                  <a:srgbClr val="002060"/>
                </a:solidFill>
                <a:latin typeface="Times New Roman" pitchFamily="18" charset="0"/>
                <a:cs typeface="Times New Roman" pitchFamily="18" charset="0"/>
              </a:rPr>
              <a:t>Организационный раздел</a:t>
            </a:r>
          </a:p>
        </p:txBody>
      </p:sp>
      <p:sp>
        <p:nvSpPr>
          <p:cNvPr id="3" name="Объект 2"/>
          <p:cNvSpPr>
            <a:spLocks noGrp="1"/>
          </p:cNvSpPr>
          <p:nvPr>
            <p:ph idx="1"/>
          </p:nvPr>
        </p:nvSpPr>
        <p:spPr>
          <a:xfrm>
            <a:off x="838200" y="-76200"/>
            <a:ext cx="8077200" cy="6202363"/>
          </a:xfrm>
        </p:spPr>
        <p:txBody>
          <a:bodyPr>
            <a:normAutofit/>
          </a:bodyPr>
          <a:lstStyle/>
          <a:p>
            <a:pPr marL="0" indent="0">
              <a:buNone/>
            </a:pPr>
            <a:r>
              <a:rPr lang="ru-RU" sz="1800" b="1" dirty="0">
                <a:solidFill>
                  <a:srgbClr val="002060"/>
                </a:solidFill>
                <a:latin typeface="Times New Roman" pitchFamily="18" charset="0"/>
                <a:cs typeface="Times New Roman" pitchFamily="18" charset="0"/>
              </a:rPr>
              <a:t>1. </a:t>
            </a:r>
            <a:r>
              <a:rPr lang="ru-RU" sz="1800" dirty="0">
                <a:solidFill>
                  <a:srgbClr val="002060"/>
                </a:solidFill>
                <a:latin typeface="Times New Roman" pitchFamily="18" charset="0"/>
                <a:cs typeface="Times New Roman" pitchFamily="18" charset="0"/>
              </a:rPr>
              <a:t>Психолого-педагогические условия дополнены </a:t>
            </a:r>
            <a:r>
              <a:rPr lang="ru-RU" sz="1800" dirty="0" smtClean="0">
                <a:solidFill>
                  <a:srgbClr val="002060"/>
                </a:solidFill>
                <a:latin typeface="Times New Roman" pitchFamily="18" charset="0"/>
                <a:cs typeface="Times New Roman" pitchFamily="18" charset="0"/>
              </a:rPr>
              <a:t>(</a:t>
            </a:r>
            <a:r>
              <a:rPr lang="ru-RU" sz="1800" b="1" dirty="0" smtClean="0">
                <a:solidFill>
                  <a:srgbClr val="002060"/>
                </a:solidFill>
                <a:latin typeface="Times New Roman" pitchFamily="18" charset="0"/>
                <a:cs typeface="Times New Roman" pitchFamily="18" charset="0"/>
              </a:rPr>
              <a:t>образовательные </a:t>
            </a:r>
            <a:r>
              <a:rPr lang="ru-RU" sz="1800" b="1" dirty="0">
                <a:solidFill>
                  <a:srgbClr val="002060"/>
                </a:solidFill>
                <a:latin typeface="Times New Roman" pitchFamily="18" charset="0"/>
                <a:cs typeface="Times New Roman" pitchFamily="18" charset="0"/>
              </a:rPr>
              <a:t>задачи </a:t>
            </a:r>
            <a:r>
              <a:rPr lang="ru-RU" sz="1800" b="1" dirty="0" smtClean="0">
                <a:solidFill>
                  <a:srgbClr val="002060"/>
                </a:solidFill>
                <a:latin typeface="Times New Roman" pitchFamily="18" charset="0"/>
                <a:cs typeface="Times New Roman" pitchFamily="18" charset="0"/>
              </a:rPr>
              <a:t>решаются </a:t>
            </a:r>
            <a:r>
              <a:rPr lang="ru-RU" sz="1800" b="1" dirty="0">
                <a:solidFill>
                  <a:srgbClr val="002060"/>
                </a:solidFill>
                <a:latin typeface="Times New Roman" pitchFamily="18" charset="0"/>
                <a:cs typeface="Times New Roman" pitchFamily="18" charset="0"/>
              </a:rPr>
              <a:t>как с помощью новых форм организации процесса образования (проектная деятельность, образовательная ситуация, обогащенные игры детей в центрах детской активности, проблемно-обучающие ситуации в рамках интеграции образовательных областей)</a:t>
            </a:r>
            <a:r>
              <a:rPr lang="ru-RU" sz="1800" dirty="0">
                <a:solidFill>
                  <a:srgbClr val="002060"/>
                </a:solidFill>
                <a:latin typeface="Times New Roman" pitchFamily="18" charset="0"/>
                <a:cs typeface="Times New Roman" pitchFamily="18" charset="0"/>
              </a:rPr>
              <a:t> </a:t>
            </a:r>
            <a:r>
              <a:rPr lang="ru-RU" sz="1800" b="1" dirty="0">
                <a:solidFill>
                  <a:srgbClr val="002060"/>
                </a:solidFill>
                <a:latin typeface="Times New Roman" pitchFamily="18" charset="0"/>
                <a:cs typeface="Times New Roman" pitchFamily="18" charset="0"/>
              </a:rPr>
              <a:t>так и традиционных (фронтальные, групповые, индивидуальные занятия)</a:t>
            </a:r>
            <a:r>
              <a:rPr lang="ru-RU" sz="1800" dirty="0">
                <a:solidFill>
                  <a:srgbClr val="002060"/>
                </a:solidFill>
                <a:latin typeface="Times New Roman" pitchFamily="18" charset="0"/>
                <a:cs typeface="Times New Roman" pitchFamily="18" charset="0"/>
              </a:rPr>
              <a:t>.</a:t>
            </a:r>
            <a:endParaRPr lang="en-US" sz="1800" dirty="0">
              <a:solidFill>
                <a:srgbClr val="002060"/>
              </a:solidFill>
              <a:latin typeface="Times New Roman" pitchFamily="18" charset="0"/>
              <a:cs typeface="Times New Roman" pitchFamily="18" charset="0"/>
            </a:endParaRPr>
          </a:p>
          <a:p>
            <a:pPr marL="0" indent="0">
              <a:buNone/>
            </a:pPr>
            <a:endParaRPr lang="ru-RU" sz="1800" dirty="0">
              <a:solidFill>
                <a:srgbClr val="002060"/>
              </a:solidFill>
              <a:latin typeface="Times New Roman" pitchFamily="18" charset="0"/>
              <a:cs typeface="Times New Roman" pitchFamily="18" charset="0"/>
            </a:endParaRPr>
          </a:p>
          <a:p>
            <a:pPr marL="0" indent="0">
              <a:buNone/>
            </a:pPr>
            <a:r>
              <a:rPr lang="ru-RU" sz="1800" b="1" dirty="0">
                <a:solidFill>
                  <a:srgbClr val="002060"/>
                </a:solidFill>
                <a:latin typeface="Times New Roman" pitchFamily="18" charset="0"/>
                <a:cs typeface="Times New Roman" pitchFamily="18" charset="0"/>
              </a:rPr>
              <a:t>2. </a:t>
            </a:r>
            <a:r>
              <a:rPr lang="ru-RU" sz="1800" dirty="0">
                <a:solidFill>
                  <a:srgbClr val="002060"/>
                </a:solidFill>
                <a:latin typeface="Times New Roman" pitchFamily="18" charset="0"/>
                <a:cs typeface="Times New Roman" pitchFamily="18" charset="0"/>
              </a:rPr>
              <a:t>В блоке, посвященном РППС, </a:t>
            </a:r>
            <a:r>
              <a:rPr lang="ru-RU" sz="1800" dirty="0" smtClean="0">
                <a:solidFill>
                  <a:srgbClr val="002060"/>
                </a:solidFill>
                <a:latin typeface="Times New Roman" pitchFamily="18" charset="0"/>
                <a:cs typeface="Times New Roman" pitchFamily="18" charset="0"/>
              </a:rPr>
              <a:t>ФОП </a:t>
            </a:r>
            <a:r>
              <a:rPr lang="ru-RU" sz="1800" dirty="0">
                <a:solidFill>
                  <a:srgbClr val="002060"/>
                </a:solidFill>
                <a:latin typeface="Times New Roman" pitchFamily="18" charset="0"/>
                <a:cs typeface="Times New Roman" pitchFamily="18" charset="0"/>
              </a:rPr>
              <a:t>ДО не выдвигает жестких требований к организации РППС, и оставляет за ДОО право самостоятельно проектировать предметно-пространственную среду в соответствии с ФГОС ДО и с учетом целей и принципов </a:t>
            </a:r>
            <a:r>
              <a:rPr lang="ru-RU" sz="1800" dirty="0" smtClean="0">
                <a:solidFill>
                  <a:srgbClr val="002060"/>
                </a:solidFill>
                <a:latin typeface="Times New Roman" pitchFamily="18" charset="0"/>
                <a:cs typeface="Times New Roman" pitchFamily="18" charset="0"/>
              </a:rPr>
              <a:t>Программы.</a:t>
            </a:r>
            <a:endParaRPr lang="ru-RU" sz="1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2104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0"/>
            <a:ext cx="8077200" cy="5867400"/>
          </a:xfrm>
        </p:spPr>
        <p:txBody>
          <a:bodyPr>
            <a:normAutofit/>
          </a:bodyPr>
          <a:lstStyle/>
          <a:p>
            <a:pPr algn="l"/>
            <a:r>
              <a:rPr lang="ru-RU" sz="1800" b="1" dirty="0">
                <a:solidFill>
                  <a:srgbClr val="002060"/>
                </a:solidFill>
                <a:latin typeface="Times New Roman" pitchFamily="18" charset="0"/>
                <a:cs typeface="Times New Roman" pitchFamily="18" charset="0"/>
              </a:rPr>
              <a:t>3.</a:t>
            </a:r>
            <a:r>
              <a:rPr lang="ru-RU" sz="1800" dirty="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Блок, посвященный материально-техническому обеспечению Программы, обеспеченности методическими материалами и средствами обучения и воспитания, наполнен обобщенными требованиями</a:t>
            </a:r>
            <a:br>
              <a:rPr lang="ru-RU" sz="20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4. </a:t>
            </a:r>
            <a:r>
              <a:rPr lang="ru-RU" sz="2000" dirty="0">
                <a:solidFill>
                  <a:srgbClr val="002060"/>
                </a:solidFill>
                <a:latin typeface="Times New Roman" pitchFamily="18" charset="0"/>
                <a:cs typeface="Times New Roman" pitchFamily="18" charset="0"/>
              </a:rPr>
              <a:t>Представлен </a:t>
            </a:r>
            <a:r>
              <a:rPr lang="ru-RU" sz="2000" b="1" dirty="0">
                <a:solidFill>
                  <a:srgbClr val="002060"/>
                </a:solidFill>
                <a:latin typeface="Times New Roman" pitchFamily="18" charset="0"/>
                <a:cs typeface="Times New Roman" pitchFamily="18" charset="0"/>
              </a:rPr>
              <a:t>развернутый примерный перечень</a:t>
            </a:r>
            <a:r>
              <a:rPr lang="ru-RU" sz="2000" dirty="0">
                <a:solidFill>
                  <a:srgbClr val="002060"/>
                </a:solidFill>
                <a:latin typeface="Times New Roman" pitchFamily="18" charset="0"/>
                <a:cs typeface="Times New Roman" pitchFamily="18" charset="0"/>
              </a:rPr>
              <a:t> художественной литературы (для каждой группы детей от 1 года до 7 лет), музыкальных произведений, игр, упражнений и т.п. (для всех возрастных групп от 2 мес. до 7 лет), произведений изобразительного искусства (для каждой возрастной группы от 2 до 7 лет), а также </a:t>
            </a:r>
            <a:r>
              <a:rPr lang="ru-RU" sz="2000" b="1" dirty="0">
                <a:solidFill>
                  <a:srgbClr val="002060"/>
                </a:solidFill>
                <a:latin typeface="Times New Roman" pitchFamily="18" charset="0"/>
                <a:cs typeface="Times New Roman" pitchFamily="18" charset="0"/>
              </a:rPr>
              <a:t>анимационных произведений</a:t>
            </a:r>
            <a:r>
              <a:rPr lang="ru-RU" sz="2000" dirty="0">
                <a:solidFill>
                  <a:srgbClr val="002060"/>
                </a:solidFill>
                <a:latin typeface="Times New Roman" pitchFamily="18" charset="0"/>
                <a:cs typeface="Times New Roman" pitchFamily="18" charset="0"/>
              </a:rPr>
              <a:t>, которые рекомендуются для семейного просмотра и могут быть использованы в образовательном процессе ДОО (преимущественно отечественные мультипликационные фильмы и сериалы для детей 5-6 и 6-7 лет);</a:t>
            </a:r>
            <a:r>
              <a:rPr lang="ru-RU" sz="2200" dirty="0">
                <a:solidFill>
                  <a:srgbClr val="002060"/>
                </a:solidFill>
                <a:latin typeface="Times New Roman" pitchFamily="18" charset="0"/>
                <a:cs typeface="Times New Roman" pitchFamily="18" charset="0"/>
              </a:rPr>
              <a:t/>
            </a:r>
            <a:br>
              <a:rPr lang="ru-RU" sz="2200" dirty="0">
                <a:solidFill>
                  <a:srgbClr val="002060"/>
                </a:solidFill>
                <a:latin typeface="Times New Roman" pitchFamily="18" charset="0"/>
                <a:cs typeface="Times New Roman" pitchFamily="18" charset="0"/>
              </a:rPr>
            </a:br>
            <a:endParaRPr lang="ru-RU"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0021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457200"/>
            <a:ext cx="7467600" cy="5867400"/>
          </a:xfrm>
        </p:spPr>
        <p:txBody>
          <a:bodyPr>
            <a:normAutofit/>
          </a:bodyPr>
          <a:lstStyle/>
          <a:p>
            <a:pPr algn="l"/>
            <a:r>
              <a:rPr lang="ru-RU" sz="2000" dirty="0">
                <a:solidFill>
                  <a:srgbClr val="002060"/>
                </a:solidFill>
                <a:latin typeface="Times New Roman" pitchFamily="18" charset="0"/>
                <a:cs typeface="Times New Roman" pitchFamily="18" charset="0"/>
              </a:rPr>
              <a:t>	5. </a:t>
            </a:r>
            <a:r>
              <a:rPr lang="ru-RU" sz="2000" dirty="0" smtClean="0">
                <a:solidFill>
                  <a:srgbClr val="002060"/>
                </a:solidFill>
                <a:latin typeface="Times New Roman" pitchFamily="18" charset="0"/>
                <a:cs typeface="Times New Roman" pitchFamily="18" charset="0"/>
              </a:rPr>
              <a:t>Режим </a:t>
            </a:r>
            <a:r>
              <a:rPr lang="ru-RU" sz="2000" dirty="0">
                <a:solidFill>
                  <a:srgbClr val="002060"/>
                </a:solidFill>
                <a:latin typeface="Times New Roman" pitchFamily="18" charset="0"/>
                <a:cs typeface="Times New Roman" pitchFamily="18" charset="0"/>
              </a:rPr>
              <a:t>и распорядок дня опирается на действующие СанПиН, </a:t>
            </a:r>
            <a:r>
              <a:rPr lang="ru-RU" sz="2000" b="1" dirty="0">
                <a:solidFill>
                  <a:srgbClr val="002060"/>
                </a:solidFill>
                <a:latin typeface="Times New Roman" pitchFamily="18" charset="0"/>
                <a:cs typeface="Times New Roman" pitchFamily="18" charset="0"/>
              </a:rPr>
              <a:t>даны как четкие требования, обязательные для соблюдения, так и рамочные ориентиры для изменения режима и распорядка дня</a:t>
            </a:r>
            <a:r>
              <a:rPr lang="ru-RU" sz="2000" dirty="0">
                <a:solidFill>
                  <a:srgbClr val="00206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детей</a:t>
            </a:r>
            <a:r>
              <a:rPr lang="ru-RU" sz="2000" b="1" dirty="0">
                <a:solidFill>
                  <a:srgbClr val="002060"/>
                </a:solidFill>
                <a:latin typeface="Times New Roman" pitchFamily="18" charset="0"/>
                <a:cs typeface="Times New Roman" pitchFamily="18" charset="0"/>
              </a:rPr>
              <a:t>.</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8190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9"/>
          <p:cNvPicPr/>
          <p:nvPr/>
        </p:nvPicPr>
        <p:blipFill>
          <a:blip r:embed="rId3"/>
          <a:stretch>
            <a:fillRect/>
          </a:stretch>
        </p:blipFill>
        <p:spPr>
          <a:xfrm>
            <a:off x="570281" y="404261"/>
            <a:ext cx="8421319" cy="5844140"/>
          </a:xfrm>
          <a:prstGeom prst="rect">
            <a:avLst/>
          </a:prstGeom>
        </p:spPr>
      </p:pic>
      <p:sp>
        <p:nvSpPr>
          <p:cNvPr id="3" name="Прямоугольник 2"/>
          <p:cNvSpPr/>
          <p:nvPr/>
        </p:nvSpPr>
        <p:spPr>
          <a:xfrm>
            <a:off x="2438400" y="609600"/>
            <a:ext cx="1447800" cy="304800"/>
          </a:xfrm>
          <a:prstGeom prst="rect">
            <a:avLst/>
          </a:prstGeom>
          <a:solidFill>
            <a:schemeClr val="bg2"/>
          </a:solidFill>
          <a:ln>
            <a:solidFill>
              <a:schemeClr val="tx2">
                <a:lumMod val="10000"/>
                <a:lumOff val="9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95974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857035" cy="686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57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6800" y="1295400"/>
            <a:ext cx="7315200" cy="2862322"/>
          </a:xfrm>
          <a:prstGeom prst="rect">
            <a:avLst/>
          </a:prstGeom>
        </p:spPr>
        <p:txBody>
          <a:bodyPr wrap="square">
            <a:spAutoFit/>
          </a:bodyPr>
          <a:lstStyle/>
          <a:p>
            <a:r>
              <a:rPr lang="ru-RU" b="1" dirty="0">
                <a:solidFill>
                  <a:srgbClr val="002060"/>
                </a:solidFill>
                <a:latin typeface="Times New Roman" pitchFamily="18" charset="0"/>
                <a:cs typeface="Times New Roman" pitchFamily="18" charset="0"/>
              </a:rPr>
              <a:t> 	6. </a:t>
            </a:r>
            <a:r>
              <a:rPr lang="ru-RU" dirty="0">
                <a:solidFill>
                  <a:srgbClr val="002060"/>
                </a:solidFill>
                <a:latin typeface="Times New Roman" pitchFamily="18" charset="0"/>
                <a:cs typeface="Times New Roman" pitchFamily="18" charset="0"/>
              </a:rPr>
              <a:t>В блоке «Федеральный календарный план воспитательной работы» дан </a:t>
            </a:r>
            <a:r>
              <a:rPr lang="ru-RU" b="1" dirty="0">
                <a:solidFill>
                  <a:srgbClr val="002060"/>
                </a:solidFill>
                <a:latin typeface="Times New Roman" pitchFamily="18" charset="0"/>
                <a:cs typeface="Times New Roman" pitchFamily="18" charset="0"/>
              </a:rPr>
              <a:t>перечень основных государственных и народных праздников, памятных дат, и уточнено, что</a:t>
            </a:r>
            <a:r>
              <a:rPr lang="ru-RU" dirty="0">
                <a:solidFill>
                  <a:srgbClr val="002060"/>
                </a:solidFill>
                <a:latin typeface="Times New Roman" pitchFamily="18" charset="0"/>
                <a:cs typeface="Times New Roman" pitchFamily="18" charset="0"/>
              </a:rPr>
              <a:t>: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 </a:t>
            </a:r>
            <a:r>
              <a:rPr lang="ru-RU" b="1" dirty="0">
                <a:solidFill>
                  <a:srgbClr val="002060"/>
                </a:solidFill>
                <a:latin typeface="Times New Roman" pitchFamily="18" charset="0"/>
                <a:cs typeface="Times New Roman" pitchFamily="18" charset="0"/>
              </a:rPr>
              <a:t>план является единым для ДОО </a:t>
            </a:r>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ДОО вправе наряду с указанными в плане, проводить иные мероприятия, согласно ключевым направлениям воспитания и дополнительного образования детей </a:t>
            </a:r>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 все мероприятия плана должны проводиться с учетом особенностей Программы, а также возрастных, физиологических, психоэмоциональных особенностей де</a:t>
            </a:r>
            <a:endParaRPr lang="ru-RU" dirty="0"/>
          </a:p>
        </p:txBody>
      </p:sp>
    </p:spTree>
    <p:extLst>
      <p:ext uri="{BB962C8B-B14F-4D97-AF65-F5344CB8AC3E}">
        <p14:creationId xmlns:p14="http://schemas.microsoft.com/office/powerpoint/2010/main" val="322237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304800"/>
            <a:ext cx="7848600" cy="6247864"/>
          </a:xfrm>
          <a:prstGeom prst="rect">
            <a:avLst/>
          </a:prstGeom>
        </p:spPr>
        <p:txBody>
          <a:bodyPr wrap="square">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Организация режима пребывания детей в детском саду</a:t>
            </a:r>
          </a:p>
          <a:p>
            <a:pPr algn="just"/>
            <a:r>
              <a:rPr lang="ru-RU" sz="2000" dirty="0">
                <a:solidFill>
                  <a:srgbClr val="002060"/>
                </a:solidFill>
                <a:latin typeface="Times New Roman" panose="02020603050405020304" pitchFamily="18" charset="0"/>
                <a:cs typeface="Times New Roman" panose="02020603050405020304" pitchFamily="18" charset="0"/>
              </a:rPr>
              <a:t>Режим работы: 12-часовое пребывание воспитанников при 5-дневной рабочей неделе.</a:t>
            </a:r>
          </a:p>
          <a:p>
            <a:pPr algn="just"/>
            <a:r>
              <a:rPr lang="ru-RU" sz="2000" dirty="0">
                <a:solidFill>
                  <a:srgbClr val="002060"/>
                </a:solidFill>
                <a:latin typeface="Times New Roman" panose="02020603050405020304" pitchFamily="18" charset="0"/>
                <a:cs typeface="Times New Roman" panose="02020603050405020304" pitchFamily="18" charset="0"/>
              </a:rPr>
              <a:t>Работа по реализации Программы проводится в течение года и делится на два периода:</a:t>
            </a:r>
          </a:p>
          <a:p>
            <a:pPr algn="just"/>
            <a:r>
              <a:rPr lang="ru-RU" sz="2000" dirty="0" smtClean="0">
                <a:solidFill>
                  <a:srgbClr val="002060"/>
                </a:solidFill>
                <a:latin typeface="Times New Roman" panose="02020603050405020304" pitchFamily="18" charset="0"/>
                <a:cs typeface="Times New Roman" panose="02020603050405020304" pitchFamily="18" charset="0"/>
              </a:rPr>
              <a:t>• первый </a:t>
            </a:r>
            <a:r>
              <a:rPr lang="ru-RU" sz="2000" dirty="0">
                <a:solidFill>
                  <a:srgbClr val="002060"/>
                </a:solidFill>
                <a:latin typeface="Times New Roman" panose="02020603050405020304" pitchFamily="18" charset="0"/>
                <a:cs typeface="Times New Roman" panose="02020603050405020304" pitchFamily="18" charset="0"/>
              </a:rPr>
              <a:t>период (с 1 сентября по 31 мая);</a:t>
            </a:r>
          </a:p>
          <a:p>
            <a:pPr algn="just"/>
            <a:r>
              <a:rPr lang="ru-RU" sz="2000" dirty="0" smtClean="0">
                <a:solidFill>
                  <a:srgbClr val="002060"/>
                </a:solidFill>
                <a:latin typeface="Times New Roman" panose="02020603050405020304" pitchFamily="18" charset="0"/>
                <a:cs typeface="Times New Roman" panose="02020603050405020304" pitchFamily="18" charset="0"/>
              </a:rPr>
              <a:t>• второй </a:t>
            </a:r>
            <a:r>
              <a:rPr lang="ru-RU" sz="2000" dirty="0">
                <a:solidFill>
                  <a:srgbClr val="002060"/>
                </a:solidFill>
                <a:latin typeface="Times New Roman" panose="02020603050405020304" pitchFamily="18" charset="0"/>
                <a:cs typeface="Times New Roman" panose="02020603050405020304" pitchFamily="18" charset="0"/>
              </a:rPr>
              <a:t>период (с 1 июня по 31 августа</a:t>
            </a:r>
            <a:r>
              <a:rPr lang="ru-RU" sz="2000" dirty="0" smtClean="0">
                <a:solidFill>
                  <a:srgbClr val="002060"/>
                </a:solidFill>
                <a:latin typeface="Times New Roman" panose="02020603050405020304" pitchFamily="18" charset="0"/>
                <a:cs typeface="Times New Roman" panose="02020603050405020304" pitchFamily="18" charset="0"/>
              </a:rPr>
              <a:t>).</a:t>
            </a:r>
          </a:p>
          <a:p>
            <a:pPr algn="just"/>
            <a:endParaRPr lang="ru-RU" sz="2000" dirty="0">
              <a:solidFill>
                <a:srgbClr val="002060"/>
              </a:solidFill>
              <a:latin typeface="Times New Roman" panose="02020603050405020304" pitchFamily="18" charset="0"/>
              <a:cs typeface="Times New Roman" panose="02020603050405020304" pitchFamily="18" charset="0"/>
            </a:endParaRPr>
          </a:p>
          <a:p>
            <a:pPr algn="just"/>
            <a:r>
              <a:rPr lang="ru-RU" sz="2000" dirty="0">
                <a:solidFill>
                  <a:srgbClr val="002060"/>
                </a:solidFill>
                <a:latin typeface="Times New Roman" panose="02020603050405020304" pitchFamily="18" charset="0"/>
                <a:cs typeface="Times New Roman" panose="02020603050405020304" pitchFamily="18" charset="0"/>
              </a:rPr>
              <a:t>Организация жизни детей опирается на определенный суточный режим, который представляет </a:t>
            </a:r>
            <a:r>
              <a:rPr lang="ru-RU" sz="2000" dirty="0" smtClean="0">
                <a:solidFill>
                  <a:srgbClr val="002060"/>
                </a:solidFill>
                <a:latin typeface="Times New Roman" panose="02020603050405020304" pitchFamily="18" charset="0"/>
                <a:cs typeface="Times New Roman" panose="02020603050405020304" pitchFamily="18" charset="0"/>
              </a:rPr>
              <a:t>собой рациональное </a:t>
            </a:r>
            <a:r>
              <a:rPr lang="ru-RU" sz="2000" dirty="0">
                <a:solidFill>
                  <a:srgbClr val="002060"/>
                </a:solidFill>
                <a:latin typeface="Times New Roman" panose="02020603050405020304" pitchFamily="18" charset="0"/>
                <a:cs typeface="Times New Roman" panose="02020603050405020304" pitchFamily="18" charset="0"/>
              </a:rPr>
              <a:t>чередование отрезков сна и бодрствования в соответствии с </a:t>
            </a:r>
            <a:r>
              <a:rPr lang="ru-RU" sz="2000" dirty="0" smtClean="0">
                <a:solidFill>
                  <a:srgbClr val="002060"/>
                </a:solidFill>
                <a:latin typeface="Times New Roman" panose="02020603050405020304" pitchFamily="18" charset="0"/>
                <a:cs typeface="Times New Roman" panose="02020603050405020304" pitchFamily="18" charset="0"/>
              </a:rPr>
              <a:t>физиологическими обоснованиями</a:t>
            </a:r>
            <a:r>
              <a:rPr lang="ru-RU" sz="2000" dirty="0">
                <a:solidFill>
                  <a:srgbClr val="002060"/>
                </a:solidFill>
                <a:latin typeface="Times New Roman" panose="02020603050405020304" pitchFamily="18" charset="0"/>
                <a:cs typeface="Times New Roman" panose="02020603050405020304" pitchFamily="18" charset="0"/>
              </a:rPr>
              <a:t>. При организации режима учитываются рекомендации СанПиН и СП, </a:t>
            </a:r>
            <a:r>
              <a:rPr lang="ru-RU" sz="2000" dirty="0" smtClean="0">
                <a:solidFill>
                  <a:srgbClr val="002060"/>
                </a:solidFill>
                <a:latin typeface="Times New Roman" panose="02020603050405020304" pitchFamily="18" charset="0"/>
                <a:cs typeface="Times New Roman" panose="02020603050405020304" pitchFamily="18" charset="0"/>
              </a:rPr>
              <a:t>видовая принадлежность </a:t>
            </a:r>
            <a:r>
              <a:rPr lang="ru-RU" sz="2000" dirty="0">
                <a:solidFill>
                  <a:srgbClr val="002060"/>
                </a:solidFill>
                <a:latin typeface="Times New Roman" panose="02020603050405020304" pitchFamily="18" charset="0"/>
                <a:cs typeface="Times New Roman" panose="02020603050405020304" pitchFamily="18" charset="0"/>
              </a:rPr>
              <a:t>детского сада, сезонные особенности, а также региональные </a:t>
            </a:r>
            <a:r>
              <a:rPr lang="ru-RU" sz="2000" dirty="0" smtClean="0">
                <a:solidFill>
                  <a:srgbClr val="002060"/>
                </a:solidFill>
                <a:latin typeface="Times New Roman" panose="02020603050405020304" pitchFamily="18" charset="0"/>
                <a:cs typeface="Times New Roman" panose="02020603050405020304" pitchFamily="18" charset="0"/>
              </a:rPr>
              <a:t>рекомендации специалистов </a:t>
            </a:r>
            <a:r>
              <a:rPr lang="ru-RU" sz="2000" dirty="0">
                <a:solidFill>
                  <a:srgbClr val="002060"/>
                </a:solidFill>
                <a:latin typeface="Times New Roman" panose="02020603050405020304" pitchFamily="18" charset="0"/>
                <a:cs typeface="Times New Roman" panose="02020603050405020304" pitchFamily="18" charset="0"/>
              </a:rPr>
              <a:t>в области охраны и укрепления здоровья детей.</a:t>
            </a:r>
          </a:p>
          <a:p>
            <a:pPr algn="just"/>
            <a:r>
              <a:rPr lang="ru-RU" sz="2000" dirty="0">
                <a:solidFill>
                  <a:srgbClr val="002060"/>
                </a:solidFill>
                <a:latin typeface="Times New Roman" panose="02020603050405020304" pitchFamily="18" charset="0"/>
                <a:cs typeface="Times New Roman" panose="02020603050405020304" pitchFamily="18" charset="0"/>
              </a:rPr>
              <a:t>Режим дня составлен для каждой возрастной группы на холодный и теплый периоды, </a:t>
            </a:r>
            <a:r>
              <a:rPr lang="ru-RU" sz="2000" dirty="0" smtClean="0">
                <a:solidFill>
                  <a:srgbClr val="002060"/>
                </a:solidFill>
                <a:latin typeface="Times New Roman" panose="02020603050405020304" pitchFamily="18" charset="0"/>
                <a:cs typeface="Times New Roman" panose="02020603050405020304" pitchFamily="18" charset="0"/>
              </a:rPr>
              <a:t>учтены функциональные </a:t>
            </a:r>
            <a:r>
              <a:rPr lang="ru-RU" sz="2000" dirty="0">
                <a:solidFill>
                  <a:srgbClr val="002060"/>
                </a:solidFill>
                <a:latin typeface="Times New Roman" panose="02020603050405020304" pitchFamily="18" charset="0"/>
                <a:cs typeface="Times New Roman" panose="02020603050405020304" pitchFamily="18" charset="0"/>
              </a:rPr>
              <a:t>возможности детей, а также ведущий вид деятельности — игра. Кроме того</a:t>
            </a:r>
            <a:r>
              <a:rPr lang="ru-RU" sz="2000" dirty="0" smtClean="0">
                <a:solidFill>
                  <a:srgbClr val="002060"/>
                </a:solidFill>
                <a:latin typeface="Times New Roman" panose="02020603050405020304" pitchFamily="18" charset="0"/>
                <a:cs typeface="Times New Roman" panose="02020603050405020304" pitchFamily="18" charset="0"/>
              </a:rPr>
              <a:t>, учитывается </a:t>
            </a:r>
            <a:r>
              <a:rPr lang="ru-RU" sz="2000" dirty="0">
                <a:solidFill>
                  <a:srgbClr val="002060"/>
                </a:solidFill>
                <a:latin typeface="Times New Roman" panose="02020603050405020304" pitchFamily="18" charset="0"/>
                <a:cs typeface="Times New Roman" panose="02020603050405020304" pitchFamily="18" charset="0"/>
              </a:rPr>
              <a:t>потребность родителей в гибком режиме пребывания детей в ДОО, особенно в </a:t>
            </a:r>
            <a:r>
              <a:rPr lang="ru-RU" sz="2000" dirty="0" smtClean="0">
                <a:solidFill>
                  <a:srgbClr val="002060"/>
                </a:solidFill>
                <a:latin typeface="Times New Roman" panose="02020603050405020304" pitchFamily="18" charset="0"/>
                <a:cs typeface="Times New Roman" panose="02020603050405020304" pitchFamily="18" charset="0"/>
              </a:rPr>
              <a:t>период адаптации</a:t>
            </a:r>
            <a:r>
              <a:rPr lang="ru-RU" sz="2000" dirty="0">
                <a:solidFill>
                  <a:srgbClr val="002060"/>
                </a:solidFill>
                <a:latin typeface="Times New Roman" panose="02020603050405020304" pitchFamily="18" charset="0"/>
                <a:cs typeface="Times New Roman" panose="02020603050405020304" pitchFamily="18" charset="0"/>
              </a:rPr>
              <a:t>.</a:t>
            </a:r>
            <a:endParaRPr lang="ru-RU" sz="20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49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28600"/>
            <a:ext cx="8229600" cy="6172200"/>
          </a:xfrm>
        </p:spPr>
        <p:txBody>
          <a:bodyPr/>
          <a:lstStyle/>
          <a:p>
            <a:r>
              <a:rPr lang="ru-RU" b="1" dirty="0">
                <a:solidFill>
                  <a:srgbClr val="002060"/>
                </a:solidFill>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val="27763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04801"/>
            <a:ext cx="8229600" cy="5821362"/>
          </a:xfrm>
        </p:spPr>
        <p:txBody>
          <a:bodyPr>
            <a:normAutofit/>
          </a:bodyPr>
          <a:lstStyle/>
          <a:p>
            <a:pPr algn="l"/>
            <a:r>
              <a:rPr lang="ru-RU" sz="2800" dirty="0">
                <a:solidFill>
                  <a:srgbClr val="002060"/>
                </a:solidFill>
                <a:latin typeface="Times New Roman" panose="02020603050405020304" pitchFamily="18" charset="0"/>
                <a:cs typeface="Times New Roman" panose="02020603050405020304" pitchFamily="18" charset="0"/>
              </a:rPr>
              <a:t>	В соответствии с Приказом Министерства просвещения Российской Федерации от 25.11.2022 № 1028 утверждена «Федеральная образовательная программа дошкольного образования». Действовать данный документ начал уже с января 2023 года, но детским садам поручено полностью перейти к его реализации до 1 сентября 2023 года.</a:t>
            </a:r>
          </a:p>
        </p:txBody>
      </p:sp>
      <p:sp>
        <p:nvSpPr>
          <p:cNvPr id="3" name="Объект 2"/>
          <p:cNvSpPr>
            <a:spLocks noGrp="1"/>
          </p:cNvSpPr>
          <p:nvPr>
            <p:ph idx="1"/>
          </p:nvPr>
        </p:nvSpPr>
        <p:spPr>
          <a:xfrm>
            <a:off x="457200" y="6019800"/>
            <a:ext cx="8229600" cy="106363"/>
          </a:xfrm>
        </p:spPr>
        <p:txBody>
          <a:bodyPr>
            <a:normAutofit fontScale="25000" lnSpcReduction="20000"/>
          </a:bodyPr>
          <a:lstStyle/>
          <a:p>
            <a:endParaRPr lang="ru-RU" dirty="0"/>
          </a:p>
        </p:txBody>
      </p:sp>
    </p:spTree>
    <p:extLst>
      <p:ext uri="{BB962C8B-B14F-4D97-AF65-F5344CB8AC3E}">
        <p14:creationId xmlns:p14="http://schemas.microsoft.com/office/powerpoint/2010/main" val="35789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6162"/>
          </a:xfrm>
        </p:spPr>
        <p:txBody>
          <a:bodyPr>
            <a:normAutofit/>
          </a:bodyPr>
          <a:lstStyle/>
          <a:p>
            <a:r>
              <a:rPr lang="ru-RU" sz="3200" dirty="0">
                <a:solidFill>
                  <a:srgbClr val="002060"/>
                </a:solidFill>
                <a:latin typeface="Arial" panose="020B0604020202020204" pitchFamily="34" charset="0"/>
                <a:ea typeface="Calibri"/>
                <a:cs typeface="Arial" panose="020B0604020202020204" pitchFamily="34" charset="0"/>
              </a:rPr>
              <a:t> </a:t>
            </a:r>
            <a:endParaRPr lang="ru-RU" sz="3200" dirty="0">
              <a:solidFill>
                <a:srgbClr val="002060"/>
              </a:solidFill>
              <a:latin typeface="Arial" panose="020B0604020202020204" pitchFamily="34" charset="0"/>
              <a:cs typeface="Arial" panose="020B0604020202020204" pitchFamily="34" charset="0"/>
            </a:endParaRPr>
          </a:p>
        </p:txBody>
      </p:sp>
      <p:grpSp>
        <p:nvGrpSpPr>
          <p:cNvPr id="3" name="Group 495"/>
          <p:cNvGrpSpPr/>
          <p:nvPr/>
        </p:nvGrpSpPr>
        <p:grpSpPr>
          <a:xfrm>
            <a:off x="0" y="4354"/>
            <a:ext cx="9220200" cy="7361238"/>
            <a:chOff x="0" y="0"/>
            <a:chExt cx="13438505" cy="8082310"/>
          </a:xfrm>
        </p:grpSpPr>
        <p:pic>
          <p:nvPicPr>
            <p:cNvPr id="4" name="Picture 19"/>
            <p:cNvPicPr/>
            <p:nvPr/>
          </p:nvPicPr>
          <p:blipFill>
            <a:blip r:embed="rId2"/>
            <a:stretch>
              <a:fillRect/>
            </a:stretch>
          </p:blipFill>
          <p:spPr>
            <a:xfrm>
              <a:off x="0" y="0"/>
              <a:ext cx="13438505" cy="7559040"/>
            </a:xfrm>
            <a:prstGeom prst="rect">
              <a:avLst/>
            </a:prstGeom>
          </p:spPr>
        </p:pic>
        <p:pic>
          <p:nvPicPr>
            <p:cNvPr id="5" name="Picture 21"/>
            <p:cNvPicPr/>
            <p:nvPr/>
          </p:nvPicPr>
          <p:blipFill>
            <a:blip r:embed="rId3"/>
            <a:stretch>
              <a:fillRect/>
            </a:stretch>
          </p:blipFill>
          <p:spPr>
            <a:xfrm>
              <a:off x="0" y="0"/>
              <a:ext cx="13438505" cy="8082310"/>
            </a:xfrm>
            <a:prstGeom prst="rect">
              <a:avLst/>
            </a:prstGeom>
          </p:spPr>
        </p:pic>
      </p:grpSp>
    </p:spTree>
    <p:extLst>
      <p:ext uri="{BB962C8B-B14F-4D97-AF65-F5344CB8AC3E}">
        <p14:creationId xmlns:p14="http://schemas.microsoft.com/office/powerpoint/2010/main" val="140918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28600"/>
            <a:ext cx="7772400" cy="6049962"/>
          </a:xfrm>
        </p:spPr>
        <p:txBody>
          <a:bodyPr>
            <a:normAutofit fontScale="90000"/>
          </a:bodyPr>
          <a:lstStyle/>
          <a:p>
            <a:pPr algn="l"/>
            <a:r>
              <a:rPr lang="ru-RU" sz="3200" dirty="0" smtClean="0">
                <a:solidFill>
                  <a:srgbClr val="002060"/>
                </a:solidFill>
                <a:latin typeface="Times New Roman" panose="02020603050405020304" pitchFamily="18" charset="0"/>
                <a:cs typeface="Times New Roman" panose="02020603050405020304" pitchFamily="18" charset="0"/>
              </a:rPr>
              <a:t/>
            </a:r>
            <a:br>
              <a:rPr lang="ru-RU" sz="3200" dirty="0" smtClean="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r>
              <a:rPr lang="ru-RU" sz="3200" dirty="0" smtClean="0">
                <a:solidFill>
                  <a:srgbClr val="002060"/>
                </a:solidFill>
                <a:latin typeface="Times New Roman" panose="02020603050405020304" pitchFamily="18" charset="0"/>
                <a:cs typeface="Times New Roman" panose="02020603050405020304" pitchFamily="18" charset="0"/>
              </a:rPr>
              <a:t/>
            </a:r>
            <a:br>
              <a:rPr lang="ru-RU" sz="3200" dirty="0" smtClean="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r>
              <a:rPr lang="ru-RU" sz="3200" dirty="0" smtClean="0">
                <a:solidFill>
                  <a:srgbClr val="002060"/>
                </a:solidFill>
                <a:latin typeface="Times New Roman" panose="02020603050405020304" pitchFamily="18" charset="0"/>
                <a:cs typeface="Times New Roman" panose="02020603050405020304" pitchFamily="18" charset="0"/>
              </a:rPr>
              <a:t>Возрастные группы ГКДОУ д/с №17 «Сказка»</a:t>
            </a:r>
            <a:r>
              <a:rPr lang="en-US" sz="3200" dirty="0" smtClean="0">
                <a:solidFill>
                  <a:srgbClr val="002060"/>
                </a:solidFill>
                <a:latin typeface="Times New Roman" panose="02020603050405020304" pitchFamily="18" charset="0"/>
                <a:cs typeface="Times New Roman" panose="02020603050405020304" pitchFamily="18" charset="0"/>
              </a:rPr>
              <a:t>:</a:t>
            </a:r>
            <a:r>
              <a:rPr lang="ru-RU" sz="3200" dirty="0" smtClean="0">
                <a:solidFill>
                  <a:srgbClr val="002060"/>
                </a:solidFill>
                <a:latin typeface="Times New Roman" panose="02020603050405020304" pitchFamily="18" charset="0"/>
                <a:cs typeface="Times New Roman" panose="02020603050405020304" pitchFamily="18" charset="0"/>
              </a:rPr>
              <a:t/>
            </a:r>
            <a:br>
              <a:rPr lang="ru-RU" sz="3200" dirty="0" smtClean="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a:r>
            <a:br>
              <a:rPr lang="ru-RU" sz="3200" dirty="0">
                <a:solidFill>
                  <a:srgbClr val="002060"/>
                </a:solidFill>
                <a:latin typeface="Times New Roman" panose="02020603050405020304" pitchFamily="18" charset="0"/>
                <a:cs typeface="Times New Roman" panose="02020603050405020304" pitchFamily="18" charset="0"/>
              </a:rPr>
            </a:br>
            <a:r>
              <a:rPr lang="en-US" sz="3200" dirty="0">
                <a:solidFill>
                  <a:srgbClr val="002060"/>
                </a:solidFill>
                <a:latin typeface="Times New Roman" panose="02020603050405020304" pitchFamily="18" charset="0"/>
                <a:cs typeface="Times New Roman" panose="02020603050405020304" pitchFamily="18" charset="0"/>
              </a:rPr>
              <a:t/>
            </a:r>
            <a:br>
              <a:rPr lang="en-US" sz="3200" dirty="0">
                <a:solidFill>
                  <a:srgbClr val="002060"/>
                </a:solidFill>
                <a:latin typeface="Times New Roman" panose="02020603050405020304" pitchFamily="18" charset="0"/>
                <a:cs typeface="Times New Roman" panose="02020603050405020304" pitchFamily="18" charset="0"/>
              </a:rPr>
            </a:br>
            <a:r>
              <a:rPr lang="en-US" sz="2800" dirty="0">
                <a:solidFill>
                  <a:srgbClr val="002060"/>
                </a:solidFill>
                <a:latin typeface="Times New Roman" panose="02020603050405020304" pitchFamily="18" charset="0"/>
                <a:cs typeface="Times New Roman" panose="02020603050405020304" pitchFamily="18" charset="0"/>
              </a:rPr>
              <a:t>1</a:t>
            </a:r>
            <a:r>
              <a:rPr lang="ru-RU" sz="2800" dirty="0">
                <a:solidFill>
                  <a:srgbClr val="002060"/>
                </a:solidFill>
                <a:latin typeface="Times New Roman" panose="02020603050405020304" pitchFamily="18" charset="0"/>
                <a:cs typeface="Times New Roman" panose="02020603050405020304" pitchFamily="18" charset="0"/>
              </a:rPr>
              <a:t>. От </a:t>
            </a:r>
            <a:r>
              <a:rPr lang="ru-RU" sz="2800" dirty="0" smtClean="0">
                <a:solidFill>
                  <a:srgbClr val="002060"/>
                </a:solidFill>
                <a:latin typeface="Times New Roman" panose="02020603050405020304" pitchFamily="18" charset="0"/>
                <a:cs typeface="Times New Roman" panose="02020603050405020304" pitchFamily="18" charset="0"/>
              </a:rPr>
              <a:t>2 до </a:t>
            </a:r>
            <a:r>
              <a:rPr lang="ru-RU" sz="2800" dirty="0">
                <a:solidFill>
                  <a:srgbClr val="002060"/>
                </a:solidFill>
                <a:latin typeface="Times New Roman" panose="02020603050405020304" pitchFamily="18" charset="0"/>
                <a:cs typeface="Times New Roman" panose="02020603050405020304" pitchFamily="18" charset="0"/>
              </a:rPr>
              <a:t>3 лет </a:t>
            </a:r>
            <a:r>
              <a:rPr lang="ru-RU" sz="2800" dirty="0" smtClean="0">
                <a:solidFill>
                  <a:srgbClr val="002060"/>
                </a:solidFill>
                <a:latin typeface="Times New Roman" panose="02020603050405020304" pitchFamily="18" charset="0"/>
                <a:cs typeface="Times New Roman" panose="02020603050405020304" pitchFamily="18" charset="0"/>
              </a:rPr>
              <a:t>( </a:t>
            </a:r>
            <a:r>
              <a:rPr lang="en-GB" sz="2800" dirty="0" smtClean="0">
                <a:solidFill>
                  <a:srgbClr val="002060"/>
                </a:solidFill>
                <a:latin typeface="Times New Roman" panose="02020603050405020304" pitchFamily="18" charset="0"/>
                <a:cs typeface="Times New Roman" panose="02020603050405020304" pitchFamily="18" charset="0"/>
              </a:rPr>
              <a:t>II </a:t>
            </a:r>
            <a:r>
              <a:rPr lang="ru-RU" sz="2800" dirty="0" smtClean="0">
                <a:solidFill>
                  <a:srgbClr val="002060"/>
                </a:solidFill>
                <a:latin typeface="Times New Roman" panose="02020603050405020304" pitchFamily="18" charset="0"/>
                <a:cs typeface="Times New Roman" panose="02020603050405020304" pitchFamily="18" charset="0"/>
              </a:rPr>
              <a:t>группа раннего возраста ) – 3 группы; </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2</a:t>
            </a:r>
            <a:r>
              <a:rPr lang="ru-RU" sz="2800" dirty="0">
                <a:solidFill>
                  <a:srgbClr val="002060"/>
                </a:solidFill>
                <a:latin typeface="Times New Roman" panose="02020603050405020304" pitchFamily="18" charset="0"/>
                <a:cs typeface="Times New Roman" panose="02020603050405020304" pitchFamily="18" charset="0"/>
              </a:rPr>
              <a:t>. От 3 </a:t>
            </a:r>
            <a:r>
              <a:rPr lang="ru-RU" sz="2800" dirty="0" smtClean="0">
                <a:solidFill>
                  <a:srgbClr val="002060"/>
                </a:solidFill>
                <a:latin typeface="Times New Roman" panose="02020603050405020304" pitchFamily="18" charset="0"/>
                <a:cs typeface="Times New Roman" panose="02020603050405020304" pitchFamily="18" charset="0"/>
              </a:rPr>
              <a:t>до 4 лет (младшая группа) – 2 </a:t>
            </a:r>
            <a:r>
              <a:rPr lang="ru-RU" sz="2800" dirty="0">
                <a:solidFill>
                  <a:srgbClr val="002060"/>
                </a:solidFill>
                <a:latin typeface="Times New Roman" panose="02020603050405020304" pitchFamily="18" charset="0"/>
                <a:cs typeface="Times New Roman" panose="02020603050405020304" pitchFamily="18" charset="0"/>
              </a:rPr>
              <a:t>группы</a:t>
            </a:r>
            <a:r>
              <a:rPr lang="ru-RU" sz="2800" dirty="0" smtClean="0">
                <a:solidFill>
                  <a:srgbClr val="002060"/>
                </a:solidFill>
                <a:latin typeface="Times New Roman" panose="02020603050405020304" pitchFamily="18" charset="0"/>
                <a:cs typeface="Times New Roman" panose="02020603050405020304" pitchFamily="18" charset="0"/>
              </a:rPr>
              <a:t>; </a:t>
            </a:r>
            <a:br>
              <a:rPr lang="ru-RU" sz="2800" dirty="0" smtClean="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3. От 4  до 5 </a:t>
            </a:r>
            <a:r>
              <a:rPr lang="ru-RU" sz="2800" dirty="0">
                <a:solidFill>
                  <a:srgbClr val="002060"/>
                </a:solidFill>
                <a:latin typeface="Times New Roman" panose="02020603050405020304" pitchFamily="18" charset="0"/>
                <a:cs typeface="Times New Roman" panose="02020603050405020304" pitchFamily="18" charset="0"/>
              </a:rPr>
              <a:t>лет </a:t>
            </a:r>
            <a:r>
              <a:rPr lang="ru-RU" sz="2800" dirty="0" smtClean="0">
                <a:solidFill>
                  <a:srgbClr val="002060"/>
                </a:solidFill>
                <a:latin typeface="Times New Roman" panose="02020603050405020304" pitchFamily="18" charset="0"/>
                <a:cs typeface="Times New Roman" panose="02020603050405020304" pitchFamily="18" charset="0"/>
              </a:rPr>
              <a:t>(средняя группа) – 3 </a:t>
            </a:r>
            <a:r>
              <a:rPr lang="ru-RU" sz="2800" dirty="0">
                <a:solidFill>
                  <a:srgbClr val="002060"/>
                </a:solidFill>
                <a:latin typeface="Times New Roman" panose="02020603050405020304" pitchFamily="18" charset="0"/>
                <a:cs typeface="Times New Roman" panose="02020603050405020304" pitchFamily="18" charset="0"/>
              </a:rPr>
              <a:t>группы</a:t>
            </a: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4. От  5 до 6 лет </a:t>
            </a:r>
            <a:r>
              <a:rPr lang="ru-RU" sz="2800" dirty="0">
                <a:solidFill>
                  <a:srgbClr val="002060"/>
                </a:solidFill>
                <a:latin typeface="Times New Roman" panose="02020603050405020304" pitchFamily="18" charset="0"/>
                <a:cs typeface="Times New Roman" panose="02020603050405020304" pitchFamily="18" charset="0"/>
              </a:rPr>
              <a:t>(</a:t>
            </a:r>
            <a:r>
              <a:rPr lang="ru-RU" sz="2800" dirty="0" smtClean="0">
                <a:solidFill>
                  <a:srgbClr val="002060"/>
                </a:solidFill>
                <a:latin typeface="Times New Roman" panose="02020603050405020304" pitchFamily="18" charset="0"/>
                <a:cs typeface="Times New Roman" panose="02020603050405020304" pitchFamily="18" charset="0"/>
              </a:rPr>
              <a:t>старшая </a:t>
            </a:r>
            <a:r>
              <a:rPr lang="ru-RU" sz="2800" dirty="0">
                <a:solidFill>
                  <a:srgbClr val="002060"/>
                </a:solidFill>
                <a:latin typeface="Times New Roman" panose="02020603050405020304" pitchFamily="18" charset="0"/>
                <a:cs typeface="Times New Roman" panose="02020603050405020304" pitchFamily="18" charset="0"/>
              </a:rPr>
              <a:t>группа) – </a:t>
            </a:r>
            <a:r>
              <a:rPr lang="ru-RU" sz="2800" dirty="0" smtClean="0">
                <a:solidFill>
                  <a:srgbClr val="002060"/>
                </a:solidFill>
                <a:latin typeface="Times New Roman" panose="02020603050405020304" pitchFamily="18" charset="0"/>
                <a:cs typeface="Times New Roman" panose="02020603050405020304" pitchFamily="18" charset="0"/>
              </a:rPr>
              <a:t>2 группы;</a:t>
            </a:r>
            <a:br>
              <a:rPr lang="ru-RU" sz="2800" dirty="0" smtClean="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5. </a:t>
            </a:r>
            <a:r>
              <a:rPr lang="ru-RU" sz="2800" dirty="0">
                <a:solidFill>
                  <a:srgbClr val="002060"/>
                </a:solidFill>
                <a:latin typeface="Times New Roman" panose="02020603050405020304" pitchFamily="18" charset="0"/>
                <a:cs typeface="Times New Roman" panose="02020603050405020304" pitchFamily="18" charset="0"/>
              </a:rPr>
              <a:t>От  </a:t>
            </a:r>
            <a:r>
              <a:rPr lang="ru-RU" sz="2800" dirty="0" smtClean="0">
                <a:solidFill>
                  <a:srgbClr val="002060"/>
                </a:solidFill>
                <a:latin typeface="Times New Roman" panose="02020603050405020304" pitchFamily="18" charset="0"/>
                <a:cs typeface="Times New Roman" panose="02020603050405020304" pitchFamily="18" charset="0"/>
              </a:rPr>
              <a:t>6 </a:t>
            </a:r>
            <a:r>
              <a:rPr lang="ru-RU" sz="2800" dirty="0">
                <a:solidFill>
                  <a:srgbClr val="002060"/>
                </a:solidFill>
                <a:latin typeface="Times New Roman" panose="02020603050405020304" pitchFamily="18" charset="0"/>
                <a:cs typeface="Times New Roman" panose="02020603050405020304" pitchFamily="18" charset="0"/>
              </a:rPr>
              <a:t>до </a:t>
            </a:r>
            <a:r>
              <a:rPr lang="ru-RU" sz="2800" dirty="0" smtClean="0">
                <a:solidFill>
                  <a:srgbClr val="002060"/>
                </a:solidFill>
                <a:latin typeface="Times New Roman" panose="02020603050405020304" pitchFamily="18" charset="0"/>
                <a:cs typeface="Times New Roman" panose="02020603050405020304" pitchFamily="18" charset="0"/>
              </a:rPr>
              <a:t>7 </a:t>
            </a:r>
            <a:r>
              <a:rPr lang="ru-RU" sz="2800" dirty="0">
                <a:solidFill>
                  <a:srgbClr val="002060"/>
                </a:solidFill>
                <a:latin typeface="Times New Roman" panose="02020603050405020304" pitchFamily="18" charset="0"/>
                <a:cs typeface="Times New Roman" panose="02020603050405020304" pitchFamily="18" charset="0"/>
              </a:rPr>
              <a:t>лет </a:t>
            </a:r>
            <a:r>
              <a:rPr lang="ru-RU" sz="2800" dirty="0" smtClean="0">
                <a:solidFill>
                  <a:srgbClr val="002060"/>
                </a:solidFill>
                <a:latin typeface="Times New Roman" panose="02020603050405020304" pitchFamily="18" charset="0"/>
                <a:cs typeface="Times New Roman" panose="02020603050405020304" pitchFamily="18" charset="0"/>
              </a:rPr>
              <a:t>(подготовительная  к школе группа</a:t>
            </a:r>
            <a:r>
              <a:rPr lang="ru-RU" sz="2800" dirty="0">
                <a:solidFill>
                  <a:srgbClr val="002060"/>
                </a:solidFill>
                <a:latin typeface="Times New Roman" panose="02020603050405020304" pitchFamily="18" charset="0"/>
                <a:cs typeface="Times New Roman" panose="02020603050405020304" pitchFamily="18" charset="0"/>
              </a:rPr>
              <a:t>) – 2 </a:t>
            </a:r>
            <a:r>
              <a:rPr lang="ru-RU" sz="2800" dirty="0" smtClean="0">
                <a:solidFill>
                  <a:srgbClr val="002060"/>
                </a:solidFill>
                <a:latin typeface="Times New Roman" panose="02020603050405020304" pitchFamily="18" charset="0"/>
                <a:cs typeface="Times New Roman" panose="02020603050405020304" pitchFamily="18" charset="0"/>
              </a:rPr>
              <a:t>группы.</a:t>
            </a:r>
            <a:br>
              <a:rPr lang="ru-RU" sz="2800" dirty="0" smtClean="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itchFamily="18" charset="0"/>
                <a:cs typeface="Times New Roman" pitchFamily="18" charset="0"/>
              </a:rPr>
              <a:t/>
            </a:r>
            <a:br>
              <a:rPr lang="ru-RU" sz="3200" dirty="0">
                <a:solidFill>
                  <a:srgbClr val="002060"/>
                </a:solidFill>
                <a:latin typeface="Times New Roman" pitchFamily="18" charset="0"/>
                <a:cs typeface="Times New Roman" pitchFamily="18" charset="0"/>
              </a:rPr>
            </a:br>
            <a:endParaRPr lang="ru-RU" sz="3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8498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467600" cy="6278562"/>
          </a:xfrm>
        </p:spPr>
        <p:txBody>
          <a:bodyPr>
            <a:normAutofit/>
          </a:bodyPr>
          <a:lstStyle/>
          <a:p>
            <a:endParaRPr lang="ru-RU" sz="2000" dirty="0">
              <a:solidFill>
                <a:srgbClr val="002060"/>
              </a:solidFill>
              <a:latin typeface="Times New Roman" pitchFamily="18" charset="0"/>
              <a:cs typeface="Times New Roman" pitchFamily="18" charset="0"/>
            </a:endParaRPr>
          </a:p>
        </p:txBody>
      </p:sp>
      <p:grpSp>
        <p:nvGrpSpPr>
          <p:cNvPr id="3" name="Group 503"/>
          <p:cNvGrpSpPr/>
          <p:nvPr/>
        </p:nvGrpSpPr>
        <p:grpSpPr>
          <a:xfrm>
            <a:off x="1143000" y="333103"/>
            <a:ext cx="7848600" cy="5800023"/>
            <a:chOff x="0" y="0"/>
            <a:chExt cx="13438505" cy="7559040"/>
          </a:xfrm>
        </p:grpSpPr>
        <p:pic>
          <p:nvPicPr>
            <p:cNvPr id="4" name="Picture 43"/>
            <p:cNvPicPr/>
            <p:nvPr/>
          </p:nvPicPr>
          <p:blipFill>
            <a:blip r:embed="rId2"/>
            <a:stretch>
              <a:fillRect/>
            </a:stretch>
          </p:blipFill>
          <p:spPr>
            <a:xfrm>
              <a:off x="0" y="0"/>
              <a:ext cx="13438505" cy="7559040"/>
            </a:xfrm>
            <a:prstGeom prst="rect">
              <a:avLst/>
            </a:prstGeom>
          </p:spPr>
        </p:pic>
        <p:pic>
          <p:nvPicPr>
            <p:cNvPr id="5" name="Picture 45"/>
            <p:cNvPicPr/>
            <p:nvPr/>
          </p:nvPicPr>
          <p:blipFill>
            <a:blip r:embed="rId3"/>
            <a:stretch>
              <a:fillRect/>
            </a:stretch>
          </p:blipFill>
          <p:spPr>
            <a:xfrm>
              <a:off x="0" y="0"/>
              <a:ext cx="13438505" cy="7559040"/>
            </a:xfrm>
            <a:prstGeom prst="rect">
              <a:avLst/>
            </a:prstGeom>
          </p:spPr>
        </p:pic>
      </p:grpSp>
    </p:spTree>
    <p:extLst>
      <p:ext uri="{BB962C8B-B14F-4D97-AF65-F5344CB8AC3E}">
        <p14:creationId xmlns:p14="http://schemas.microsoft.com/office/powerpoint/2010/main" val="174790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0"/>
          <p:cNvGrpSpPr/>
          <p:nvPr/>
        </p:nvGrpSpPr>
        <p:grpSpPr>
          <a:xfrm>
            <a:off x="1143000" y="1604"/>
            <a:ext cx="7981406" cy="6627796"/>
            <a:chOff x="0" y="0"/>
            <a:chExt cx="13438505" cy="7559040"/>
          </a:xfrm>
        </p:grpSpPr>
        <p:pic>
          <p:nvPicPr>
            <p:cNvPr id="3" name="Picture 49"/>
            <p:cNvPicPr/>
            <p:nvPr/>
          </p:nvPicPr>
          <p:blipFill>
            <a:blip r:embed="rId2"/>
            <a:stretch>
              <a:fillRect/>
            </a:stretch>
          </p:blipFill>
          <p:spPr>
            <a:xfrm>
              <a:off x="0" y="0"/>
              <a:ext cx="13438505" cy="7559040"/>
            </a:xfrm>
            <a:prstGeom prst="rect">
              <a:avLst/>
            </a:prstGeom>
          </p:spPr>
        </p:pic>
        <p:pic>
          <p:nvPicPr>
            <p:cNvPr id="4" name="Picture 51"/>
            <p:cNvPicPr/>
            <p:nvPr/>
          </p:nvPicPr>
          <p:blipFill>
            <a:blip r:embed="rId3"/>
            <a:stretch>
              <a:fillRect/>
            </a:stretch>
          </p:blipFill>
          <p:spPr>
            <a:xfrm>
              <a:off x="0" y="0"/>
              <a:ext cx="13438505" cy="7559040"/>
            </a:xfrm>
            <a:prstGeom prst="rect">
              <a:avLst/>
            </a:prstGeom>
          </p:spPr>
        </p:pic>
      </p:grpSp>
    </p:spTree>
    <p:extLst>
      <p:ext uri="{BB962C8B-B14F-4D97-AF65-F5344CB8AC3E}">
        <p14:creationId xmlns:p14="http://schemas.microsoft.com/office/powerpoint/2010/main" val="159355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843677"/>
            <a:ext cx="7620000" cy="4708981"/>
          </a:xfrm>
          <a:prstGeom prst="rect">
            <a:avLst/>
          </a:prstGeom>
        </p:spPr>
        <p:txBody>
          <a:bodyPr wrap="square">
            <a:spAutoFit/>
          </a:bodyPr>
          <a:lstStyle/>
          <a:p>
            <a:r>
              <a:rPr lang="ru-RU" sz="2400" b="1" dirty="0">
                <a:solidFill>
                  <a:srgbClr val="002060"/>
                </a:solidFill>
                <a:latin typeface="Times New Roman" pitchFamily="18" charset="0"/>
                <a:cs typeface="Times New Roman" pitchFamily="18" charset="0"/>
              </a:rPr>
              <a:t>Задачи </a:t>
            </a:r>
            <a:r>
              <a:rPr lang="ru-RU" sz="2400" b="1" dirty="0" smtClean="0">
                <a:solidFill>
                  <a:srgbClr val="002060"/>
                </a:solidFill>
                <a:latin typeface="Times New Roman" pitchFamily="18" charset="0"/>
                <a:cs typeface="Times New Roman" pitchFamily="18" charset="0"/>
              </a:rPr>
              <a:t>образовательной программы ГКДОУ д/с №17 «Сказка» в соответствии с ФОП ДО:</a:t>
            </a:r>
            <a:endParaRPr lang="ru-RU" sz="2400"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1. Обеспечить </a:t>
            </a:r>
            <a:r>
              <a:rPr lang="ru-RU" b="1" dirty="0">
                <a:solidFill>
                  <a:srgbClr val="002060"/>
                </a:solidFill>
                <a:latin typeface="Times New Roman" pitchFamily="18" charset="0"/>
                <a:cs typeface="Times New Roman" pitchFamily="18" charset="0"/>
              </a:rPr>
              <a:t>единые</a:t>
            </a:r>
            <a:r>
              <a:rPr lang="ru-RU" dirty="0">
                <a:solidFill>
                  <a:srgbClr val="002060"/>
                </a:solidFill>
                <a:latin typeface="Times New Roman" pitchFamily="18" charset="0"/>
                <a:cs typeface="Times New Roman" pitchFamily="18" charset="0"/>
              </a:rPr>
              <a:t> для России </a:t>
            </a:r>
            <a:r>
              <a:rPr lang="ru-RU" b="1" dirty="0">
                <a:solidFill>
                  <a:srgbClr val="002060"/>
                </a:solidFill>
                <a:latin typeface="Times New Roman" pitchFamily="18" charset="0"/>
                <a:cs typeface="Times New Roman" pitchFamily="18" charset="0"/>
              </a:rPr>
              <a:t>содержание</a:t>
            </a:r>
            <a:r>
              <a:rPr lang="ru-RU" dirty="0">
                <a:solidFill>
                  <a:srgbClr val="002060"/>
                </a:solidFill>
                <a:latin typeface="Times New Roman" pitchFamily="18" charset="0"/>
                <a:cs typeface="Times New Roman" pitchFamily="18" charset="0"/>
              </a:rPr>
              <a:t> дошкольного </a:t>
            </a:r>
            <a:r>
              <a:rPr lang="ru-RU" dirty="0" smtClean="0">
                <a:solidFill>
                  <a:srgbClr val="002060"/>
                </a:solidFill>
                <a:latin typeface="Times New Roman" pitchFamily="18" charset="0"/>
                <a:cs typeface="Times New Roman" pitchFamily="18" charset="0"/>
              </a:rPr>
              <a:t>образования и  </a:t>
            </a:r>
            <a:r>
              <a:rPr lang="ru-RU" b="1" dirty="0">
                <a:solidFill>
                  <a:srgbClr val="002060"/>
                </a:solidFill>
                <a:latin typeface="Times New Roman" pitchFamily="18" charset="0"/>
                <a:cs typeface="Times New Roman" pitchFamily="18" charset="0"/>
              </a:rPr>
              <a:t>планируемые результаты</a:t>
            </a:r>
            <a:r>
              <a:rPr lang="ru-RU" dirty="0">
                <a:solidFill>
                  <a:srgbClr val="002060"/>
                </a:solidFill>
                <a:latin typeface="Times New Roman" pitchFamily="18" charset="0"/>
                <a:cs typeface="Times New Roman" pitchFamily="18" charset="0"/>
              </a:rPr>
              <a:t> освоения образовательной программы</a:t>
            </a:r>
            <a:r>
              <a:rPr lang="en-US" dirty="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2. Приобщать детей в соответствии с возрастными особенностями </a:t>
            </a:r>
            <a:r>
              <a:rPr lang="ru-RU" b="1" dirty="0">
                <a:solidFill>
                  <a:srgbClr val="002060"/>
                </a:solidFill>
                <a:latin typeface="Times New Roman" pitchFamily="18" charset="0"/>
                <a:cs typeface="Times New Roman" pitchFamily="18" charset="0"/>
              </a:rPr>
              <a:t>к базовым ценностям российского народа, создание условий для формирования ценностного отношения к окружающему миру, становления опыта действий и поступков на основе осмысления ценностей;</a:t>
            </a:r>
          </a:p>
          <a:p>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3. Обеспечить </a:t>
            </a:r>
            <a:r>
              <a:rPr lang="ru-RU" b="1" dirty="0">
                <a:solidFill>
                  <a:srgbClr val="002060"/>
                </a:solidFill>
                <a:latin typeface="Times New Roman" pitchFamily="18" charset="0"/>
                <a:cs typeface="Times New Roman" pitchFamily="18" charset="0"/>
              </a:rPr>
              <a:t>достижение детьми на этапе завершения ДО уровня развития, необходимого и достаточного для успешного освоения</a:t>
            </a:r>
            <a:r>
              <a:rPr lang="ru-RU" dirty="0">
                <a:solidFill>
                  <a:srgbClr val="002060"/>
                </a:solidFill>
                <a:latin typeface="Times New Roman" pitchFamily="18" charset="0"/>
                <a:cs typeface="Times New Roman" pitchFamily="18" charset="0"/>
              </a:rPr>
              <a:t> ими образовательных программ начального общего образования.</a:t>
            </a:r>
          </a:p>
          <a:p>
            <a:endParaRPr lang="ru-RU" dirty="0"/>
          </a:p>
        </p:txBody>
      </p:sp>
    </p:spTree>
    <p:extLst>
      <p:ext uri="{BB962C8B-B14F-4D97-AF65-F5344CB8AC3E}">
        <p14:creationId xmlns:p14="http://schemas.microsoft.com/office/powerpoint/2010/main" val="160967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5486400"/>
          </a:xfrm>
        </p:spPr>
        <p:txBody>
          <a:bodyPr>
            <a:noAutofit/>
          </a:bodyPr>
          <a:lstStyle/>
          <a:p>
            <a:pPr lvl="0" algn="l">
              <a:lnSpc>
                <a:spcPct val="115000"/>
              </a:lnSpc>
              <a:spcAft>
                <a:spcPts val="0"/>
              </a:spcAft>
              <a:tabLst>
                <a:tab pos="457200" algn="l"/>
              </a:tabLst>
            </a:pPr>
            <a:r>
              <a:rPr lang="ru-RU" sz="2000" b="1" dirty="0" smtClean="0">
                <a:solidFill>
                  <a:srgbClr val="002060"/>
                </a:solidFill>
                <a:latin typeface="Times New Roman" panose="02020603050405020304" pitchFamily="18" charset="0"/>
                <a:ea typeface="Calibri"/>
                <a:cs typeface="Times New Roman" panose="02020603050405020304" pitchFamily="18" charset="0"/>
              </a:rPr>
              <a:t/>
            </a:r>
            <a:br>
              <a:rPr lang="ru-RU" sz="2000" b="1" dirty="0" smtClean="0">
                <a:solidFill>
                  <a:srgbClr val="002060"/>
                </a:solidFill>
                <a:latin typeface="Times New Roman" panose="02020603050405020304" pitchFamily="18" charset="0"/>
                <a:ea typeface="Calibri"/>
                <a:cs typeface="Times New Roman" panose="02020603050405020304" pitchFamily="18" charset="0"/>
              </a:rPr>
            </a:br>
            <a:r>
              <a:rPr lang="ru-RU" sz="2400" b="1" dirty="0" smtClean="0">
                <a:solidFill>
                  <a:srgbClr val="002060"/>
                </a:solidFill>
                <a:latin typeface="Times New Roman" panose="02020603050405020304" pitchFamily="18" charset="0"/>
                <a:ea typeface="Calibri"/>
                <a:cs typeface="Times New Roman" panose="02020603050405020304" pitchFamily="18" charset="0"/>
              </a:rPr>
              <a:t>Функции </a:t>
            </a:r>
            <a:r>
              <a:rPr lang="ru-RU" sz="2400" b="1" dirty="0">
                <a:solidFill>
                  <a:srgbClr val="002060"/>
                </a:solidFill>
                <a:latin typeface="Times New Roman" pitchFamily="18" charset="0"/>
                <a:cs typeface="Times New Roman" pitchFamily="18" charset="0"/>
              </a:rPr>
              <a:t>образовательной программы ГКДОУ д/с №17 «Сказка» в соответствии с ФОП </a:t>
            </a:r>
            <a:r>
              <a:rPr lang="ru-RU" sz="2400" b="1" dirty="0" smtClean="0">
                <a:solidFill>
                  <a:srgbClr val="002060"/>
                </a:solidFill>
                <a:latin typeface="Times New Roman" pitchFamily="18" charset="0"/>
                <a:cs typeface="Times New Roman" pitchFamily="18" charset="0"/>
              </a:rPr>
              <a:t>ДО</a:t>
            </a:r>
            <a:r>
              <a:rPr lang="en-US" sz="2400" b="1" dirty="0" smtClean="0">
                <a:solidFill>
                  <a:srgbClr val="002060"/>
                </a:solidFill>
                <a:latin typeface="Times New Roman" panose="02020603050405020304" pitchFamily="18" charset="0"/>
                <a:ea typeface="Calibri"/>
                <a:cs typeface="Times New Roman" panose="02020603050405020304" pitchFamily="18" charset="0"/>
              </a:rPr>
              <a:t>:</a:t>
            </a:r>
            <a:r>
              <a:rPr lang="ru-RU" sz="2000" b="1" dirty="0">
                <a:solidFill>
                  <a:srgbClr val="002060"/>
                </a:solidFill>
                <a:latin typeface="Times New Roman" panose="02020603050405020304" pitchFamily="18" charset="0"/>
                <a:ea typeface="Calibri"/>
                <a:cs typeface="Times New Roman" panose="02020603050405020304" pitchFamily="18" charset="0"/>
              </a:rPr>
              <a:t/>
            </a:r>
            <a:br>
              <a:rPr lang="ru-RU" sz="2000" b="1" dirty="0">
                <a:solidFill>
                  <a:srgbClr val="002060"/>
                </a:solidFill>
                <a:latin typeface="Times New Roman" panose="02020603050405020304" pitchFamily="18" charset="0"/>
                <a:ea typeface="Calibri"/>
                <a:cs typeface="Times New Roman" panose="02020603050405020304" pitchFamily="18" charset="0"/>
              </a:rPr>
            </a:br>
            <a:r>
              <a:rPr lang="ru-RU" sz="2000" dirty="0">
                <a:solidFill>
                  <a:srgbClr val="002060"/>
                </a:solidFill>
                <a:latin typeface="Times New Roman" panose="02020603050405020304" pitchFamily="18" charset="0"/>
                <a:ea typeface="Calibri"/>
                <a:cs typeface="Times New Roman" panose="02020603050405020304" pitchFamily="18" charset="0"/>
              </a:rPr>
              <a:t/>
            </a:r>
            <a:br>
              <a:rPr lang="ru-RU" sz="2000" dirty="0">
                <a:solidFill>
                  <a:srgbClr val="002060"/>
                </a:solidFill>
                <a:latin typeface="Times New Roman" panose="02020603050405020304" pitchFamily="18" charset="0"/>
                <a:ea typeface="Calibri"/>
                <a:cs typeface="Times New Roman" panose="02020603050405020304" pitchFamily="18" charset="0"/>
              </a:rPr>
            </a:br>
            <a:r>
              <a:rPr lang="en-US" sz="1800" b="1" dirty="0">
                <a:solidFill>
                  <a:srgbClr val="002060"/>
                </a:solidFill>
                <a:latin typeface="Times New Roman" panose="02020603050405020304" pitchFamily="18" charset="0"/>
                <a:ea typeface="Calibri"/>
                <a:cs typeface="Times New Roman" panose="02020603050405020304" pitchFamily="18" charset="0"/>
              </a:rPr>
              <a:t>1</a:t>
            </a:r>
            <a:r>
              <a:rPr lang="ru-RU" sz="1800" dirty="0">
                <a:solidFill>
                  <a:srgbClr val="002060"/>
                </a:solidFill>
                <a:latin typeface="Times New Roman" panose="02020603050405020304" pitchFamily="18" charset="0"/>
                <a:ea typeface="Calibri"/>
                <a:cs typeface="Times New Roman" panose="02020603050405020304" pitchFamily="18" charset="0"/>
              </a:rPr>
              <a:t>. </a:t>
            </a:r>
            <a:r>
              <a:rPr lang="ru-RU" sz="1800" b="1" dirty="0">
                <a:solidFill>
                  <a:srgbClr val="002060"/>
                </a:solidFill>
                <a:latin typeface="Times New Roman" panose="02020603050405020304" pitchFamily="18" charset="0"/>
                <a:ea typeface="Calibri"/>
                <a:cs typeface="Times New Roman" panose="02020603050405020304" pitchFamily="18" charset="0"/>
              </a:rPr>
              <a:t>Создать единое федеральное образовательное пространство для воспитания и развития дошкольников;</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2. Обеспечить детям и родителям равные и качественные условия дошкольного образования на всей территории России;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3. Создать единое ядро содержания дошкольного образования, которое будет приобщать детей к традиционным духовно-нравственным и социокультурным ценностям, а также воспитает в них тягу и любовь к истории и культуре своей страны, малой родины и семьи;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
            </a:r>
            <a:br>
              <a:rPr lang="ru-RU" sz="1800" b="1" dirty="0">
                <a:solidFill>
                  <a:srgbClr val="002060"/>
                </a:solidFill>
                <a:latin typeface="Times New Roman" panose="02020603050405020304" pitchFamily="18" charset="0"/>
                <a:ea typeface="Calibri"/>
                <a:cs typeface="Times New Roman" panose="02020603050405020304" pitchFamily="18" charset="0"/>
              </a:rPr>
            </a:br>
            <a:r>
              <a:rPr lang="ru-RU" sz="1800" b="1" dirty="0">
                <a:solidFill>
                  <a:srgbClr val="002060"/>
                </a:solidFill>
                <a:latin typeface="Times New Roman" panose="02020603050405020304" pitchFamily="18" charset="0"/>
                <a:ea typeface="Calibri"/>
                <a:cs typeface="Times New Roman" panose="02020603050405020304" pitchFamily="18" charset="0"/>
              </a:rPr>
              <a:t>4. Воспитывать и развивать ребенка с активной гражданской позицией, патриотическими взглядами и ценностями</a:t>
            </a:r>
            <a:r>
              <a:rPr lang="ru-RU" sz="1800" dirty="0">
                <a:solidFill>
                  <a:srgbClr val="002060"/>
                </a:solidFill>
                <a:latin typeface="Times New Roman" panose="02020603050405020304" pitchFamily="18" charset="0"/>
                <a:ea typeface="Calibri"/>
                <a:cs typeface="Times New Roman" panose="02020603050405020304" pitchFamily="18" charset="0"/>
              </a:rPr>
              <a:t>.</a:t>
            </a:r>
            <a:br>
              <a:rPr lang="ru-RU" sz="1800" dirty="0">
                <a:solidFill>
                  <a:srgbClr val="002060"/>
                </a:solidFill>
                <a:latin typeface="Times New Roman" panose="02020603050405020304" pitchFamily="18" charset="0"/>
                <a:ea typeface="Calibri"/>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98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Параллакс</Template>
  <TotalTime>509</TotalTime>
  <Words>541</Words>
  <Application>Microsoft Office PowerPoint</Application>
  <PresentationFormat>Экран (4:3)</PresentationFormat>
  <Paragraphs>42</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Параллакс</vt:lpstr>
      <vt:lpstr>Государственное казенное дошкольное образовательное учреждение  детский сад № 17 «Сказка» города Байконур     ОБРАЗОВАТЕЛЬНАЯ ПРОГРАММА ДОШКОЛЬНОГО ОБРАЗОВАНИЯ ГОСУДАРСТВЕННОГО КАЗЕННОГО ДОШКОЛЬНОГО ОБРАЗОВАТЕЛЬНОГО УЧРЕЖДЕНИЯ ДЕТСКОГО САДА №17 «СКАЗКА» (презентация)  </vt:lpstr>
      <vt:lpstr>Презентация PowerPoint</vt:lpstr>
      <vt:lpstr> В соответствии с Приказом Министерства просвещения Российской Федерации от 25.11.2022 № 1028 утверждена «Федеральная образовательная программа дошкольного образования». Действовать данный документ начал уже с января 2023 года, но детским садам поручено полностью перейти к его реализации до 1 сентября 2023 года.</vt:lpstr>
      <vt:lpstr> </vt:lpstr>
      <vt:lpstr>    Возрастные группы ГКДОУ д/с №17 «Сказка»:   1. От 2 до 3 лет ( II группа раннего возраста ) – 3 группы;  2. От 3 до 4 лет (младшая группа) – 2 группы;  3. От 4  до 5 лет (средняя группа) – 3 группы;  4. От  5 до 6 лет (старшая группа) – 2 группы; 5. От  6 до 7 лет (подготовительная  к школе группа) – 2 группы.      </vt:lpstr>
      <vt:lpstr>Презентация PowerPoint</vt:lpstr>
      <vt:lpstr>Презентация PowerPoint</vt:lpstr>
      <vt:lpstr>Презентация PowerPoint</vt:lpstr>
      <vt:lpstr> Функции образовательной программы ГКДОУ д/с №17 «Сказка» в соответствии с ФОП ДО:  1. Создать единое федеральное образовательное пространство для воспитания и развития дошкольников;  2. Обеспечить детям и родителям равные и качественные условия дошкольного образования на всей территории России;   3. Создать единое ядро содержания дошкольного образования, которое будет приобщать детей к традиционным духовно-нравственным и социокультурным ценностям, а также воспитает в них тягу и любовь к истории и культуре своей страны, малой родины и семьи;   4. Воспитывать и развивать ребенка с активной гражданской позицией, патриотическими взглядами и ценностями. </vt:lpstr>
      <vt:lpstr>Презентация PowerPoint</vt:lpstr>
      <vt:lpstr>Принципы образовательной программы ГКДОУ д/с №17 «Сказка»:   Ребенок – участник образовательных отношений, который полноценно проживает все этапы детства.  Педагоги должны: - выстраивать образовательную деятельность на основе индивидуальных особенностей каждого ребенка;  - обеспечивать сотрудничество родителей и детей, совершеннолетних членов семьи, которые принимают участие в их воспитании;  - поддерживать инициативу детей в различных видах деятельности приобщать их к социокультурным нормам, традициям семьи, общества и государства;  - формировать познавательные интересы и  познавательные действия в различных видах деятельности;  - учитывать этнокультурную ситуацию развития детей;  - обеспечивать возрастную адекватность дошкольного образования, когда условия, требования, методы соответствуют возрасту и особенностям развития детей;  - организовывать сотрудничество ДОО с семьей </vt:lpstr>
      <vt:lpstr>Планируемые результаты  Характеристики возможных достижений ребенка  даны детально. В младенческом возрасте – к одному году В раннем возрасте – к трем годам В дошкольном возрасте: к четырем годам, пяти годам, шести годам К концу дошкольного возраста – на этапе завершения освоения Планируемые результаты в младенческом, раннем, дошкольном возрасте (к 4-м, к 5- ти, к 6-ти годам) и к моменту завершения освоения ФОП представлены, дополнены и конкретизированы, с учетом цели и задач дошкольного образования.  Содержание и планируемые результаты образовательной программы ГКДОУ д/с №17 «Сказка» соответствуют прописанным в ФОП ДО.</vt:lpstr>
      <vt:lpstr>Содержательный раздел</vt:lpstr>
      <vt:lpstr>4. Используются различные образовательные технологии, в том числе дистанционные образовательные технологии, дистанционное обучение, за исключением тех, которые могут нанести вред здоровью детей  5. 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6. Уточнены методы реализации задач воспитания, методы реализации задач обучения дошкольников. 7. Представлены варианты организации совместной деятельности детей с педагогом и другими детьми, уточнены возможные варианты позиции педагога 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  8. Уточнено особое место и роль игры в образовательной деятельности и в развитии детей  </vt:lpstr>
      <vt:lpstr>9. Уточнены возможные формы организации образовательной деятельности по Программе в первой половине дня, на прогулке, во второй половине дня;  10. Развернуто представлена информация о занятии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  11. Выделены способы, направления и условия поддержки детской инициативы на разных возрастных этапах  12. Представлено направление взаимодействия педагогического коллектива с семьями воспитанников: цель, задачи, принципы, направления, возможные формы (расширено)  13. Представлено направление коррекционно-развивающей работы с детьми и/или инклюзивного образования: задачи, содержание, формы организации и др. (расширено)  14. Отдельным блоком  включена Федеральная программа воспитания.  </vt:lpstr>
      <vt:lpstr>Организационный раздел</vt:lpstr>
      <vt:lpstr>3. Блок, посвященный материально-техническому обеспечению Программы, обеспеченности методическими материалами и средствами обучения и воспитания, наполнен обобщенными требованиями   4. Представлен развернутый примерный перечень художественной литературы (для каждой группы детей от 1 года до 7 лет), музыкальных произведений, игр, упражнений и т.п. (для всех возрастных групп от 2 мес. до 7 лет), произведений изобразительного искусства (для каждой возрастной группы от 2 до 7 лет), а также анимационных произведений, которые рекомендуются для семейного просмотра и могут быть использованы в образовательном процессе ДОО (преимущественно отечественные мультипликационные фильмы и сериалы для детей 5-6 и 6-7 лет); </vt:lpstr>
      <vt:lpstr> 5. Режим и распорядок дня опирается на действующие СанПиН, даны как четкие требования, обязательные для соблюдения, так и рамочные ориентиры для изменения режима и распорядка дня детей. </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 использовании шаблона ссылка на Pedsovet.su обязательна</dc:title>
  <dc:creator>Катенок</dc:creator>
  <cp:lastModifiedBy>Сад</cp:lastModifiedBy>
  <cp:revision>39</cp:revision>
  <dcterms:created xsi:type="dcterms:W3CDTF">2013-10-20T14:43:13Z</dcterms:created>
  <dcterms:modified xsi:type="dcterms:W3CDTF">2023-11-30T06:23:35Z</dcterms:modified>
</cp:coreProperties>
</file>